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omments/modernComment_2BA_BFEA4EC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27"/>
  </p:notesMasterIdLst>
  <p:sldIdLst>
    <p:sldId id="257" r:id="rId4"/>
    <p:sldId id="688" r:id="rId5"/>
    <p:sldId id="258" r:id="rId6"/>
    <p:sldId id="259" r:id="rId7"/>
    <p:sldId id="260" r:id="rId8"/>
    <p:sldId id="702" r:id="rId9"/>
    <p:sldId id="463" r:id="rId10"/>
    <p:sldId id="704" r:id="rId11"/>
    <p:sldId id="700" r:id="rId12"/>
    <p:sldId id="701" r:id="rId13"/>
    <p:sldId id="691" r:id="rId14"/>
    <p:sldId id="692" r:id="rId15"/>
    <p:sldId id="675" r:id="rId16"/>
    <p:sldId id="693" r:id="rId17"/>
    <p:sldId id="694" r:id="rId18"/>
    <p:sldId id="695" r:id="rId19"/>
    <p:sldId id="696" r:id="rId20"/>
    <p:sldId id="698" r:id="rId21"/>
    <p:sldId id="450" r:id="rId22"/>
    <p:sldId id="699" r:id="rId23"/>
    <p:sldId id="705" r:id="rId24"/>
    <p:sldId id="690" r:id="rId25"/>
    <p:sldId id="689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128CA3-A93C-9F27-0BCE-620C716D5D41}" name="Felix Hoesch" initials="FH" userId="64ec0abb00795c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edi" initials="R" lastIdx="1" clrIdx="0">
    <p:extLst>
      <p:ext uri="{19B8F6BF-5375-455C-9EA6-DF929625EA0E}">
        <p15:presenceInfo xmlns:p15="http://schemas.microsoft.com/office/powerpoint/2012/main" userId="Rue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econcept\_Energiewende_Ja\Berichte_Vortraege_Tagungen\Zubaumodell_Versorgung%20Winter\wachstum%20pv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PV-</a:t>
            </a:r>
            <a:r>
              <a:rPr lang="en-US" sz="1800" dirty="0" err="1"/>
              <a:t>Zubau</a:t>
            </a:r>
            <a:r>
              <a:rPr lang="en-US" sz="1800" dirty="0"/>
              <a:t> 2022-2035: +16.3%/a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3494220125489507E-2"/>
          <c:y val="0.12410067891761109"/>
          <c:w val="0.90614182903821894"/>
          <c:h val="0.775274409848189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Tabelle_neu!$A$2:$A$16</c:f>
              <c:numCache>
                <c:formatCode>General</c:formatCode>
                <c:ptCount val="1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</c:numCache>
            </c:numRef>
          </c:cat>
          <c:val>
            <c:numRef>
              <c:f>Tabelle_neu!$B$2:$B$16</c:f>
              <c:numCache>
                <c:formatCode>0.0</c:formatCode>
                <c:ptCount val="15"/>
                <c:pt idx="0">
                  <c:v>3.8</c:v>
                </c:pt>
                <c:pt idx="1">
                  <c:v>4.5</c:v>
                </c:pt>
                <c:pt idx="2">
                  <c:v>5.3140999999999998</c:v>
                </c:pt>
                <c:pt idx="3">
                  <c:v>6.2608983</c:v>
                </c:pt>
                <c:pt idx="4">
                  <c:v>7.3620247229000002</c:v>
                </c:pt>
                <c:pt idx="5">
                  <c:v>8.6426347527327003</c:v>
                </c:pt>
                <c:pt idx="6">
                  <c:v>10.13198421742813</c:v>
                </c:pt>
                <c:pt idx="7">
                  <c:v>11.864097644868915</c:v>
                </c:pt>
                <c:pt idx="8">
                  <c:v>13.878545560982548</c:v>
                </c:pt>
                <c:pt idx="9">
                  <c:v>16.221348487422702</c:v>
                </c:pt>
                <c:pt idx="10">
                  <c:v>18.946028290872604</c:v>
                </c:pt>
                <c:pt idx="11">
                  <c:v>22.114830902284837</c:v>
                </c:pt>
                <c:pt idx="12">
                  <c:v>25.800148339357264</c:v>
                </c:pt>
                <c:pt idx="13">
                  <c:v>30.086172518672498</c:v>
                </c:pt>
                <c:pt idx="14">
                  <c:v>35.070818639216114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3-4F4D-821E-24AF22D2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807683023"/>
        <c:axId val="1807686351"/>
      </c:barChart>
      <c:catAx>
        <c:axId val="1807683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7686351"/>
        <c:crosses val="autoZero"/>
        <c:auto val="1"/>
        <c:lblAlgn val="ctr"/>
        <c:lblOffset val="100"/>
        <c:noMultiLvlLbl val="0"/>
      </c:catAx>
      <c:valAx>
        <c:axId val="180768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07683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BA_BFEA4E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A62719-62A5-45B3-92EB-424C67B8BD40}" authorId="{8A128CA3-A93C-9F27-0BCE-620C716D5D41}" created="2022-06-14T16:40:16.0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19803846" sldId="698"/>
      <ac:spMk id="3" creationId="{A28564DB-8E8C-5E5C-C10A-91C64A6E5280}"/>
    </ac:deMkLst>
    <p188:txBody>
      <a:bodyPr/>
      <a:lstStyle/>
      <a:p>
        <a:r>
          <a:rPr lang="de-CH"/>
          <a:t>Raumplanung auch für kurze Wege nutzen.
Verdichtung um ÖV-Erschliessung zu erleichtern
Auszonungen um weitere Zersiedelung zu stoppen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0.01194</cdr:y>
    </cdr:from>
    <cdr:to>
      <cdr:x>0.11092</cdr:x>
      <cdr:y>0.09544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61E94AA1-0624-DB7D-E345-F894AEBEE6CA}"/>
            </a:ext>
          </a:extLst>
        </cdr:cNvPr>
        <cdr:cNvSpPr txBox="1"/>
      </cdr:nvSpPr>
      <cdr:spPr>
        <a:xfrm xmlns:a="http://schemas.openxmlformats.org/drawingml/2006/main">
          <a:off x="0" y="51948"/>
          <a:ext cx="830091" cy="363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400" dirty="0"/>
            <a:t>[TWh/a]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1FB34-FAFD-48BB-B07D-AE1BC89E0641}" type="datetimeFigureOut">
              <a:rPr lang="de-CH" smtClean="0"/>
              <a:t>20.06.2022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39F3-D271-49F7-8339-11C3142164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928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8E5CE-5C4B-4560-8011-021B232BA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20AF2D-05E9-4388-8AFB-F90B56BF8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70F98-CF56-465E-881C-6C1EA630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86DD-A78D-43B1-8F3F-8F0F396C082C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11CF47-A93A-49BC-8304-86D17C26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00150E-8579-4F42-BC98-46B57BDB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20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B9723-D187-41D3-8FAA-D03F7352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8F93F4-7FDD-4E2E-81BC-8D551FCC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F9E9DE-7517-49BB-A3AD-48CE1F97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588A-3FF3-4C4C-913F-164F455D6160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F3765-0FA9-4205-B3FB-FCBECD92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10C896-23BB-4FF1-93CE-DDDBC29B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20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236A788-0C7F-49C1-86F4-A85B1CD6F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78516E-35AA-4BE6-9160-D87074531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C7EE8C-8AE2-4B2E-8C1D-8B2EA789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9837-2168-44E7-9CB2-DCF30AFD9F5C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C9E46B-A06C-49D5-9C80-42E8B54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6F14E-D42D-4E2B-8215-3DBBD1D4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60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49F4-46B3-4F5B-9FA0-FE54E1A57C08}" type="datetime1">
              <a:rPr lang="de-CH" smtClean="0"/>
              <a:t>20.06.2022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8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0685D-BFB7-11D3-5EBF-4B4BE6E11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FEB1FA-74EC-2656-4A1C-E67FEE1EA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705D10-B697-528C-7A7B-8B2D70FB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2C34-B7C1-40B3-AD8E-7C3C781CCBB7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BDD3D7-9374-5161-B958-FCB55A30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537C8A-70BF-20E7-78E1-8FA83A97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01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19460-B037-418C-4FF4-227F161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5C84EA-1254-8A32-BA64-1C69BF5A6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6EA9D8-1550-9807-BEC9-01E0B0AE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AA3-4419-40AE-B35A-EB5D7A48CEE0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FD0F7-5A73-4AE0-9171-19BD1A04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15BD9-B97D-8D4A-3BBD-91FD7192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459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0B3EE-5DF2-70F3-3D80-2325A026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BF01AD-7FD5-1497-70A9-A666D259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84E8E-3AC4-4A1C-CF93-A35949F1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F783-C785-4C75-B30F-1C5C5079640D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8D225B-CB21-F62A-F603-07229B0B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C85864-EFF7-C01E-0933-6E2750C9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231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17F55-78BB-822B-14DA-B54C23CE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D2AB79-EEDD-E26B-9B0F-116F81C89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08CCC9-BB76-C7C9-38C3-109BA93D0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D581CF-9F44-1F71-63FF-5A7F754A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F410-C71A-4D49-A9F6-DE61E6AA16CC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1ABF49-E7F3-FC3C-BB09-BAF7682A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5D8D27-B9E2-9746-6088-C126DE3C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5163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C514D-F82D-83C2-BCD0-7A209155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77FC70-24AA-5F1D-17B6-FF0A18317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8E0343-1094-4012-A96E-27046F7D5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A21DE1-72A5-EA19-9747-B19C37BA6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CA673F-BC4F-AEC5-0101-A0D112FD2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8FB960-87FC-FC35-8627-A9762062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1F1-3249-4371-A63D-B9D6CDED6C82}" type="datetime1">
              <a:rPr lang="de-CH" smtClean="0"/>
              <a:t>20.06.2022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7093E0-BA68-F72B-E135-7A85BB02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199761-F400-9655-E472-0B9C8D16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990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89708-DB8C-4346-612D-416CA15F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E1E779-CFDE-A7EC-A592-11DBEC8F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30F4-505A-4523-AB1A-2DD41615DADE}" type="datetime1">
              <a:rPr lang="de-CH" smtClean="0"/>
              <a:t>20.06.2022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9A5577-2617-4229-79AD-0026E64B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5F9BA1-9168-96B7-ED0F-1DED9B29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756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F4C6BF-51ED-EB82-3DBE-9CEEA6DF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B2F1-2455-43E8-9AD9-52B909AD2B8B}" type="datetime1">
              <a:rPr lang="de-CH" smtClean="0"/>
              <a:t>20.06.2022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AD9BCC-AA21-2750-AF79-38BE3572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C8005-95FF-47FB-9A81-745A2199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57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66650-C369-4820-AA59-3CC68B50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05858-5720-45FD-8966-5224D6C1C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473D7-58CB-4896-829D-047BCF1F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ABDA-61D7-482A-B701-F93886BBF669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82B87F-13AE-4921-AB33-298C277A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EE2E4E-FFB9-4CB8-B16F-8DFBB17A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7647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44BB1-DFF3-7C08-BC5F-9BD684FA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1F88D-1D4B-FD81-1C9A-DA2944A0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D973C2-B04C-70DD-D1C0-D4B5078F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722DE4-2FD9-D329-A196-54E73C2F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853-DC60-4D61-A6DC-4FE58BD542D2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CCCE7-7C06-BAC2-DD57-D4BEB263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4565B7-7A9B-E851-7826-5EF18B29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8483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80E5E-1D7A-38E6-6807-4B02AD47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2FFC35-5F17-4032-193C-0ECEA2AF8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33F8F6-9BDC-8DA1-EEF5-03F29218F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53FE7C-77FF-E51C-18E1-AED75A4D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B32C-AA30-4FC1-940B-31A35BDE02A1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5FA901-F9B3-5711-D4CF-C9A6DC58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C573D1-B891-AFE2-BEC1-70351F4D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734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FD2C6-8A49-194C-1CBE-661E6F3B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2690EE-D32A-15B4-27BA-0823C1B6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734EC1-1E0B-9197-CD9D-10A70C7B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D7C8-09AE-4891-900D-727D8884B76A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D068D-B5D0-EA4E-FC96-FAD9DA60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0EEB51-6D8C-5851-C720-D4AB131E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3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6C12CF5-059B-9084-BC5C-6EA25DDED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E416B4-8C9E-EAA3-A7E3-0D7ABBA20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80530C-A37B-43DB-56AD-41787D61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B205-BA70-4F69-98AE-23CD9A9A1868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29F610-929F-8A1B-2688-31322D5B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08A3A8-9275-8F8A-F1E8-6D422C38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547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E983A-01B9-5A10-3C0A-AD9AB2E1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FB90E5-1F7E-3386-5C23-F9BBB8977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3FECDB-73F6-3375-D3D2-FDFEA643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D624-5850-47E1-A313-CCD0DA035247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928754-28A2-2D75-EC95-DFE47B7A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AA5C8-012C-25BE-980F-5F3B906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997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1F22A-DEBD-7A47-633F-70E9DE5E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832F46-1F7A-2231-4C0A-09050AC02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17F07-0714-5E0E-BC42-D57FF500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616F-0190-4BD1-AA8C-BE74B64ED7E2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95B4BA-E4B7-05F4-B23A-537833C1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6B1540-2ABB-31EC-AD46-875D9CEB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1087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1E88E-1B61-5D73-63B4-C2692683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4EC0D8-3459-17D1-389C-E297BDF3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47FBAC-1F54-486C-DF14-85FA29DD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C46-A442-464F-AD58-5B269A384F65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613244-ED0E-AB7C-301C-D8AF82DB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605B60-7C62-2F40-947D-90EEDC37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659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B6A06-8E1A-E9A7-F1FC-7AE4172C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E878F-FEE5-9488-8BF8-870DD7F5C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57BD49-A905-7F67-2ED8-30B66AC4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4A39BA-2620-9D66-0DE1-1B196EFB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ADBE-210E-4BDD-85A8-614CCF21DAE5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3E6C92-A744-F7D4-5326-9F4C0993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2D18C3-042D-FD15-3673-28F50DA3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3282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F1F0C-3F8B-AD47-6DAB-0BE67D6D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DB19C6-7194-22C3-F7D6-972ABF97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0F0FD2-FE7A-6C37-09B7-186B99235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886FA0-283F-9039-EFC3-2E9911275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3679C1-26C2-B3A6-8CB0-59F99CA38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456E73-6802-7DCB-147E-A9F69B14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F136-967E-46A2-8156-609AED2A5C49}" type="datetime1">
              <a:rPr lang="de-CH" smtClean="0"/>
              <a:t>20.06.2022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98C6EB-C351-16DC-DBD3-704C489E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136F4E5-7101-B444-7D76-7BC8E12D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0942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515C5-E962-953F-837F-84A5323E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8E542C-A978-0A19-18F6-5EE2DE35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655-5686-4E79-AF0B-CD9700C3038A}" type="datetime1">
              <a:rPr lang="de-CH" smtClean="0"/>
              <a:t>20.06.2022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9F591D-F40F-7675-27F7-31297EA5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7767E1-66B2-C3A9-C80A-3F68E1B6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145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E9DD7-043E-4910-9E47-D400EA38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FCE1A3-0051-47C3-9CB7-D369BC29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2EBD4C-7E69-49BB-94B5-35792D95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8AB9-189E-450C-8CE7-3F3BACCD2A70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4EAB7-1967-4481-9BF0-31203753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928359-22A2-437D-8471-D8D6B8FC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419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AD7B8B-0F11-9B76-0E88-2110CEC6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1C53-6FB5-4D88-9CA7-6E0975692B7C}" type="datetime1">
              <a:rPr lang="de-CH" smtClean="0"/>
              <a:t>20.06.2022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7371C3-9A59-4251-CED0-F328F849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EB4C16-086A-D7AE-66DD-EB7A0B61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550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D848D-B542-B40A-A4EE-AB6718D7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54959D-E04A-A7AB-90D7-723721CD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F81561-E029-54D7-21E7-3DA835AAD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1D89E8-64A2-8D69-E6F6-CC67164C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0C6-03A2-428D-AE92-0FA16E70564D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916AE2-4C4C-6B8A-96BC-9CA2CB99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C13A64-C3BA-1C7E-8824-F57D7D89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323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D2F29-9F17-04A0-4C54-C5AB897D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386A53-CA3F-3DEE-A107-D18458A49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00FF1B-3E50-97C9-6623-CEC77AD6F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BF4B31-84EC-30C5-1FAE-0116F31D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1899-69C9-45A7-828D-C7E16FDD433C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E8721F-6BFF-4C75-F28F-E2A462C0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5215B7-1789-EDC1-46B8-292D14CB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368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1BEEB-5A57-0A98-15C9-D6C0A12B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BEFA0C-57E8-5CDB-7764-AB16CBEA6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77961F-B0F3-CF04-E38F-A4993263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17EB-C900-48A1-A988-EC5DC33E8FAE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7393AD-AEF5-3958-F417-E3C7B1B7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DDED48-D80C-58E1-737B-B22AA436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4417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6D5824B-CD88-D58B-5254-E65E22AB0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ACC9E5-79EA-4B8E-E20B-60F42C4E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ED467B-7E4C-2EB2-8EF9-79DB5B2F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B307-9D28-455D-BEBF-C23538EE146D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E3FF9-AA9B-A47D-C704-7D1B9851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56A3DB-8727-2F73-E72D-DB219B32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99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10AF0-BCD0-4951-A283-552EA057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90611-4116-404C-B549-53CC15AE4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3E9536-B843-4EF3-9333-6CB598B98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2F7FFA-D13B-4F75-BC5B-371459F6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1951-3323-4E11-B9ED-5E04CD2C3780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65F2B-C253-4408-B63E-9ABDA641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295D37-254E-4B88-8C63-F1984365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569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427B8-5EA6-4102-A1FF-E6A423C1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DF6A3B-3CFE-4C9F-B24C-1DE5CCC01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531CED-C30D-44A4-9F11-68F5338FF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F38A4D-0B3F-4C53-AC89-C8BA2D528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14A27A-6616-4842-AFC4-12B345144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499EC4-58D5-4538-AFB8-0766A76C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642-7D48-4438-B346-E83CCEB10837}" type="datetime1">
              <a:rPr lang="de-CH" smtClean="0"/>
              <a:t>20.06.2022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4B2148-D16C-49DB-A751-AE907FAD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1035BA-D175-4CB6-894C-3FBE6AD2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706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2912F-9C61-4170-AD58-1F5D6831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1BC64C-A85C-44B7-8AEF-E851147A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457A-5FDC-4CC1-BE54-91F3843E58EA}" type="datetime1">
              <a:rPr lang="de-CH" smtClean="0"/>
              <a:t>20.06.2022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66E59D-8801-402B-AC76-99E137DE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492D84-C19F-4822-B0D5-4E6BB238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11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EFF3D5-F5F8-4E22-AB2C-AB3A17FF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B4A0-DDE6-4518-9727-52C8B6B40C1F}" type="datetime1">
              <a:rPr lang="de-CH" smtClean="0"/>
              <a:t>20.06.2022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B8DDF0-4CE6-4A21-8E57-1CF87C87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A67039-5AB4-43A3-BE1C-8680C7E3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71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C69C1-B4DC-430B-9514-0A1B0B4F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B4490-D61C-4329-A656-F0A2ADDE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5DF451-C163-4559-B1E4-1C0E4E5A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AA917C-C266-4581-96BB-2F61EE2C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4779-A34F-4C5E-BBF8-F723C8509485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3056E2-1323-4E39-A78E-1AEF4A63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636395-0E18-468A-BB78-C06F2660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380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002CE-C198-409F-AA57-D52B3CFD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8947E7-5FEE-4A6D-A7B9-35E3F44EC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672F6E-774D-4750-A028-0B96240E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3B896F-E41C-467D-B010-DB09A6DC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8832-D761-4D4B-93C4-6DF46A4AB3E2}" type="datetime1">
              <a:rPr lang="de-CH" smtClean="0"/>
              <a:t>20.06.2022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F89778-6772-4B8B-883C-B70EEF37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199508-3B5A-4C1B-8A6F-60BD69D0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0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48755C-E415-4DD3-AFB1-B1439A8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724DC7-3EAF-4CD5-A7EA-037E3FBD8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D1BEDD-ABCC-4551-92CB-5AF9360D5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CDBE-FB08-432D-BEC8-B99AE3E36FE7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F75709-ECF4-4709-85C6-A488574E9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6960FF-B3FA-42A8-BE05-3876B6CBF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5F57-5F13-43A1-8316-AB5F1C205C2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063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4A7FDC2-9981-FD34-9DC2-F088CC06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F3EC55-50E3-FC9D-5374-E8E7B511D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77FA0E-CB35-DF69-525E-ED560BBB4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33BC-7134-4B8D-967A-79D09325CF9D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036B9E-2B88-0817-4D90-E762EBA64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670395-9302-176F-A0AC-FF10380CE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55B8-0630-42C0-8977-473065CEE49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00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D02630-7DC4-4D52-4405-F0F94969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0AABFD-FAA5-B208-0366-19FF542E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34BA4E-A9D0-F0C6-1B65-E807910D9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3F90-F505-4E67-8309-32BDA53BD523}" type="datetime1">
              <a:rPr lang="de-CH" smtClean="0"/>
              <a:t>20.06.2022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089A6-77E0-2D89-2045-E8C03AEC4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6F4322-452A-276E-B73F-5332B61BD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21A5-254F-4E52-90C0-80E504F8AD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962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edimeier.ch/" TargetMode="External"/><Relationship Id="rId2" Type="http://schemas.openxmlformats.org/officeDocument/2006/relationships/hyperlink" Target="http://www.energie-wende.j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hyperlink" Target="mailto:ruedimeier@bluewin.ch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BA_BFEA4EC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ie-wende-ja.ch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edimeier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9399" y="3429000"/>
            <a:ext cx="4423299" cy="2366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pc="-85" dirty="0">
                <a:cs typeface="Calibri"/>
              </a:rPr>
              <a:t>Dr. </a:t>
            </a:r>
            <a:r>
              <a:rPr dirty="0">
                <a:cs typeface="Calibri"/>
              </a:rPr>
              <a:t>Ruedi </a:t>
            </a:r>
            <a:r>
              <a:rPr spc="-35" dirty="0">
                <a:cs typeface="Calibri"/>
              </a:rPr>
              <a:t>Meier</a:t>
            </a:r>
            <a:endParaRPr lang="de-CH" spc="-35" dirty="0"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pc="-10" dirty="0" err="1">
                <a:cs typeface="Calibri"/>
              </a:rPr>
              <a:t>Präsident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energie-wende-ja</a:t>
            </a:r>
            <a:br>
              <a:rPr lang="de-CH" spc="-5" dirty="0">
                <a:cs typeface="Calibri"/>
              </a:rPr>
            </a:br>
            <a:r>
              <a:rPr lang="de-CH" spc="-5" dirty="0">
                <a:cs typeface="Calibri"/>
              </a:rPr>
              <a:t>Dr. </a:t>
            </a:r>
            <a:r>
              <a:rPr lang="de-CH" spc="-5" dirty="0" err="1">
                <a:cs typeface="Calibri"/>
              </a:rPr>
              <a:t>oec.publ</a:t>
            </a:r>
            <a:r>
              <a:rPr lang="de-CH" spc="-5" dirty="0">
                <a:cs typeface="Calibri"/>
              </a:rPr>
              <a:t>./Raumplaner ETH-Z </a:t>
            </a:r>
            <a:r>
              <a:rPr spc="-5" dirty="0">
                <a:cs typeface="Calibri"/>
              </a:rPr>
              <a:t> </a:t>
            </a:r>
            <a:endParaRPr lang="de-CH" spc="-5" dirty="0"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00"/>
              </a:spcBef>
            </a:pPr>
            <a:endParaRPr lang="de-CH" spc="-10" dirty="0"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pc="-10" dirty="0" err="1">
                <a:cs typeface="Calibri"/>
              </a:rPr>
              <a:t>Bürglenstrasse</a:t>
            </a:r>
            <a:r>
              <a:rPr spc="-30" dirty="0">
                <a:cs typeface="Calibri"/>
              </a:rPr>
              <a:t> </a:t>
            </a:r>
            <a:r>
              <a:rPr spc="-5" dirty="0">
                <a:cs typeface="Calibri"/>
              </a:rPr>
              <a:t>35</a:t>
            </a:r>
            <a:r>
              <a:rPr lang="de-CH" spc="-5" dirty="0">
                <a:cs typeface="Calibri"/>
              </a:rPr>
              <a:t>, 3006 Bern</a:t>
            </a:r>
            <a:endParaRPr dirty="0">
              <a:cs typeface="Calibri"/>
            </a:endParaRPr>
          </a:p>
          <a:p>
            <a:pPr marL="12700" marR="2583815">
              <a:lnSpc>
                <a:spcPct val="104600"/>
              </a:lnSpc>
            </a:pPr>
            <a:r>
              <a:rPr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2"/>
              </a:rPr>
              <a:t>www.energie-wende.ja </a:t>
            </a:r>
            <a:r>
              <a:rPr spc="-15" dirty="0">
                <a:solidFill>
                  <a:srgbClr val="0462C1"/>
                </a:solidFill>
                <a:cs typeface="Calibri"/>
              </a:rPr>
              <a:t> </a:t>
            </a:r>
            <a:r>
              <a:rPr spc="-30" dirty="0">
                <a:cs typeface="Calibri"/>
                <a:hlinkClick r:id="rId3"/>
              </a:rPr>
              <a:t>www.ruedimeier.ch</a:t>
            </a:r>
            <a:endParaRPr dirty="0"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9788" y="98165"/>
            <a:ext cx="10515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de-CH" sz="3600" b="1" i="1" u="sng" spc="-20" dirty="0"/>
              <a:t>Entwurf </a:t>
            </a:r>
            <a:br>
              <a:rPr lang="de-CH" sz="3600" b="1" spc="-20" dirty="0"/>
            </a:br>
            <a:r>
              <a:rPr lang="de-CH" sz="3600" b="1" spc="-20" dirty="0"/>
              <a:t>«Für eine CO2-neutrale Schweiz </a:t>
            </a:r>
            <a:br>
              <a:rPr lang="de-CH" sz="3600" b="1" spc="-20" dirty="0"/>
            </a:br>
            <a:r>
              <a:rPr lang="de-CH" sz="3600" b="1" spc="-20" dirty="0"/>
              <a:t>mit Versorgungssicherheit»</a:t>
            </a:r>
            <a:br>
              <a:rPr lang="de-CH" sz="3600" b="1" spc="-20" dirty="0"/>
            </a:br>
            <a:endParaRPr sz="12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05BA31D-89F3-0194-2B4A-A13A13A44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804" y="2505075"/>
            <a:ext cx="5841507" cy="3684588"/>
          </a:xfrm>
        </p:spPr>
        <p:txBody>
          <a:bodyPr/>
          <a:lstStyle/>
          <a:p>
            <a:r>
              <a:rPr lang="de-CH" dirty="0"/>
              <a:t>Bitte um Feedbacks bis 3. Juli 2022.</a:t>
            </a:r>
          </a:p>
          <a:p>
            <a:r>
              <a:rPr lang="de-CH" dirty="0"/>
              <a:t>An Mail </a:t>
            </a:r>
          </a:p>
          <a:p>
            <a:pPr lvl="1"/>
            <a:r>
              <a:rPr lang="de-CH" dirty="0">
                <a:hlinkClick r:id="rId4"/>
              </a:rPr>
              <a:t>ruedimeier@bluewin.ch</a:t>
            </a:r>
            <a:endParaRPr lang="de-CH" dirty="0"/>
          </a:p>
          <a:p>
            <a:endParaRPr lang="de-CH" dirty="0"/>
          </a:p>
          <a:p>
            <a:r>
              <a:rPr lang="de-CH" dirty="0">
                <a:solidFill>
                  <a:srgbClr val="FF0000"/>
                </a:solidFill>
              </a:rPr>
              <a:t>Merci bestens. 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4A63EA-CA10-F0DE-4FDB-84B33371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200" y="685800"/>
            <a:ext cx="4876800" cy="16764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7A784B1D-3DAA-4285-AB1A-BDA56E8706A4}"/>
              </a:ext>
            </a:extLst>
          </p:cNvPr>
          <p:cNvSpPr txBox="1"/>
          <p:nvPr/>
        </p:nvSpPr>
        <p:spPr>
          <a:xfrm>
            <a:off x="4047235" y="6425565"/>
            <a:ext cx="2582165" cy="361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lang="de-CH" sz="1400" spc="-15" dirty="0">
                <a:solidFill>
                  <a:srgbClr val="4471C4"/>
                </a:solidFill>
                <a:latin typeface="Calibri"/>
                <a:cs typeface="Calibri"/>
              </a:rPr>
              <a:t>CO2-neutrale Schweiz  Versorgungssicherheit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2730B9E-1CDC-4856-8665-4F663247574F}"/>
              </a:ext>
            </a:extLst>
          </p:cNvPr>
          <p:cNvSpPr txBox="1"/>
          <p:nvPr/>
        </p:nvSpPr>
        <p:spPr>
          <a:xfrm>
            <a:off x="7745094" y="6425565"/>
            <a:ext cx="150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4471C4"/>
                </a:solidFill>
                <a:latin typeface="Calibri"/>
                <a:cs typeface="Calibri"/>
              </a:rPr>
              <a:t>energie-wende-ja.ch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2D630C71-FDC3-4A92-8B38-FC266A80320F}"/>
              </a:ext>
            </a:extLst>
          </p:cNvPr>
          <p:cNvSpPr txBox="1"/>
          <p:nvPr/>
        </p:nvSpPr>
        <p:spPr>
          <a:xfrm>
            <a:off x="11147170" y="6424270"/>
            <a:ext cx="15367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193E5-9C0B-E0EC-BE47-5EC89478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349405"/>
          </a:xfrm>
        </p:spPr>
        <p:txBody>
          <a:bodyPr/>
          <a:lstStyle/>
          <a:p>
            <a:r>
              <a:rPr lang="de-CH" dirty="0"/>
              <a:t>Mobilität: Externe Kosten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DCB12083-069D-92CD-8196-77D881FD7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9" y="958788"/>
            <a:ext cx="7537142" cy="5899211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9AEC8E-46BD-9BCA-C88E-488E29FC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02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00AC2-4472-1514-2600-E3582139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0" y="365125"/>
            <a:ext cx="10515600" cy="1126324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Calibri Light" panose="020F0302020204030204" pitchFamily="34" charset="0"/>
              </a:rPr>
              <a:t>Mobilität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5046D8-3E06-65DF-A718-84C66C3E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0" y="1491449"/>
            <a:ext cx="5640280" cy="4685514"/>
          </a:xfrm>
        </p:spPr>
        <p:txBody>
          <a:bodyPr>
            <a:normAutofit fontScale="85000" lnSpcReduction="10000"/>
          </a:bodyPr>
          <a:lstStyle/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E</a:t>
            </a:r>
            <a:r>
              <a:rPr lang="de-DE" sz="1800" b="0" i="0" u="none" strike="noStrike" kern="1200" dirty="0">
                <a:solidFill>
                  <a:srgbClr val="000000"/>
                </a:solidFill>
                <a:effectLst/>
              </a:rPr>
              <a:t>xterne Kosten 14 Mrd. CHF/</a:t>
            </a:r>
            <a:r>
              <a:rPr lang="de-DE" sz="1800" dirty="0">
                <a:solidFill>
                  <a:srgbClr val="000000"/>
                </a:solidFill>
              </a:rPr>
              <a:t>a internalisieren mit </a:t>
            </a:r>
            <a:r>
              <a:rPr lang="de-DE" sz="1800" dirty="0" err="1">
                <a:solidFill>
                  <a:srgbClr val="000000"/>
                </a:solidFill>
              </a:rPr>
              <a:t>MobilityPricing</a:t>
            </a:r>
            <a:r>
              <a:rPr lang="de-DE" sz="1800" dirty="0">
                <a:solidFill>
                  <a:srgbClr val="000000"/>
                </a:solidFill>
              </a:rPr>
              <a:t>/Kilometerabgabe</a:t>
            </a:r>
            <a:endParaRPr lang="de-DE" sz="1800" b="0" i="0" u="none" strike="noStrike" kern="1200" dirty="0">
              <a:solidFill>
                <a:srgbClr val="000000"/>
              </a:solidFill>
              <a:effectLst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1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Intelligente Mobilität statt </a:t>
            </a:r>
            <a:r>
              <a:rPr lang="de-DE" sz="1800" dirty="0" err="1">
                <a:solidFill>
                  <a:srgbClr val="000000"/>
                </a:solidFill>
              </a:rPr>
              <a:t>Strassenbau</a:t>
            </a:r>
            <a:endParaRPr lang="de-DE" sz="1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	Homeoffice, Videokonferenzen, Autoteilen, 	Fahrgemeinschaften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1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Kurze Wege mit Langsamverkehr, </a:t>
            </a:r>
            <a:r>
              <a:rPr lang="de-DE" sz="1800" dirty="0" err="1">
                <a:solidFill>
                  <a:srgbClr val="000000"/>
                </a:solidFill>
              </a:rPr>
              <a:t>OeV</a:t>
            </a:r>
            <a:r>
              <a:rPr lang="de-DE" sz="1800" dirty="0">
                <a:solidFill>
                  <a:srgbClr val="000000"/>
                </a:solidFill>
              </a:rPr>
              <a:t> stärken.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1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dirty="0" err="1">
                <a:solidFill>
                  <a:srgbClr val="000000"/>
                </a:solidFill>
              </a:rPr>
              <a:t>eMobilität</a:t>
            </a:r>
            <a:r>
              <a:rPr lang="de-DE" sz="1800" dirty="0">
                <a:solidFill>
                  <a:srgbClr val="000000"/>
                </a:solidFill>
              </a:rPr>
              <a:t> mit Ladestationen als Speicher, Strom auf Infrastrukturen.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1800" dirty="0">
              <a:solidFill>
                <a:srgbClr val="000000"/>
              </a:solidFill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Kein Verkauf von fossilen Personenwagen ab 2035  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1800" b="0" i="0" u="none" strike="noStrike" kern="1200" dirty="0">
              <a:solidFill>
                <a:srgbClr val="000000"/>
              </a:solidFill>
              <a:effectLst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</a:rPr>
              <a:t>Auswirkungen nach Einkommensgruppen, Regionen beachten</a:t>
            </a:r>
            <a:endParaRPr lang="de-CH" sz="1800" b="0" i="0" u="none" strike="noStrike" dirty="0">
              <a:effectLst/>
            </a:endParaRPr>
          </a:p>
          <a:p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63084DD-A757-4A89-A5BA-90826B362D0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20" y="1491449"/>
            <a:ext cx="5640280" cy="480933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443A8D-0814-98B8-FB69-B7C3E0C0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88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50483-39A9-E0C2-7DA2-10297FAD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Gebäude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B50A7D-0905-B978-230B-DA387715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4721025"/>
          </a:xfrm>
        </p:spPr>
        <p:txBody>
          <a:bodyPr>
            <a:normAutofit/>
          </a:bodyPr>
          <a:lstStyle/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</a:rPr>
              <a:t>Pflicht: Erneuerbare Heizsysteme statt fossile Heizungen bzw. El.-Heizungen 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</a:rPr>
              <a:t>Effizienzpotentiale gezielt realisieren 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000000"/>
                </a:solidFill>
              </a:rPr>
              <a:t>Erneuerbare Energien produzieren: Ganze Dächer, Fassaden nutzen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>
              <a:solidFill>
                <a:srgbClr val="000000"/>
              </a:solidFill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</a:rPr>
              <a:t>Beratung, Förderprogramme, Steuerabzüge nutzen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  </a:t>
            </a:r>
            <a:endParaRPr lang="de-CH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6E6FE0-41C3-B99B-7770-9ECE3A3B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59" y="4255230"/>
            <a:ext cx="4264240" cy="26027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3ACBBEF-D8B7-E14F-943E-6B7BD5CCA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2"/>
          <a:stretch/>
        </p:blipFill>
        <p:spPr>
          <a:xfrm>
            <a:off x="838200" y="3276602"/>
            <a:ext cx="5791201" cy="35121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57E72E-FC0B-527E-C648-9E8F5016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759" y="1"/>
            <a:ext cx="3987150" cy="452761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3AEECF-8CED-F55B-2453-91E95D6E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899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9DC7-802D-4BD7-8822-CE3B1E7D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9" y="352221"/>
            <a:ext cx="11232998" cy="984885"/>
          </a:xfrm>
        </p:spPr>
        <p:txBody>
          <a:bodyPr>
            <a:normAutofit/>
          </a:bodyPr>
          <a:lstStyle/>
          <a:p>
            <a:r>
              <a:rPr lang="de-CH" b="1" dirty="0"/>
              <a:t>Gebäude: Erneuerbar rentabel!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78D4BC-6C0A-48D0-9DF6-B2B433D72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7" b="3217"/>
          <a:stretch/>
        </p:blipFill>
        <p:spPr>
          <a:xfrm>
            <a:off x="807869" y="1367161"/>
            <a:ext cx="9243604" cy="534217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13EE98-2413-339B-8206-950B93A0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970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2F3BC-013C-CFCE-AAFB-82C9AB71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Wirtschaft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AE46C2-E5E3-C7BE-89D7-57E8D948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Leistungsvereinbarungen Unternehmen (</a:t>
            </a:r>
            <a:r>
              <a:rPr lang="de-DE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EnAW</a:t>
            </a: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Act): </a:t>
            </a:r>
          </a:p>
          <a:p>
            <a:pPr lvl="1"/>
            <a:r>
              <a:rPr lang="de-DE" sz="200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Ziel: CO2-Neutralität bis 2030/35.</a:t>
            </a:r>
          </a:p>
          <a:p>
            <a:pPr lvl="2"/>
            <a:r>
              <a:rPr lang="de-CH" sz="1600" dirty="0"/>
              <a:t>Effizientere Motoren, Geräte, Anlagen, Apparate, Prozesse etc. </a:t>
            </a:r>
          </a:p>
          <a:p>
            <a:pPr lvl="2"/>
            <a:r>
              <a:rPr lang="de-CH" sz="1600" dirty="0"/>
              <a:t>Abwärmenutzung</a:t>
            </a:r>
          </a:p>
          <a:p>
            <a:pPr lvl="2"/>
            <a:r>
              <a:rPr lang="de-CH" sz="1600" dirty="0" err="1"/>
              <a:t>Synfuel</a:t>
            </a:r>
            <a:r>
              <a:rPr lang="de-CH" sz="1600" dirty="0"/>
              <a:t> statt fossile Brennstoffe </a:t>
            </a:r>
          </a:p>
          <a:p>
            <a:pPr lvl="1"/>
            <a:endParaRPr lang="de-CH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Zubau erneuerbare Energien, </a:t>
            </a:r>
            <a:r>
              <a:rPr lang="de-CH" sz="2000" dirty="0"/>
              <a:t>Erneuerbare Wärme </a:t>
            </a:r>
          </a:p>
          <a:p>
            <a:endParaRPr lang="de-CH" sz="2000" i="0" u="none" strike="noStrike" kern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Klimagerechte Innovations- und Exportpolitik </a:t>
            </a:r>
            <a:endParaRPr lang="de-CH" sz="2000" i="0" u="none" strike="noStrike" dirty="0">
              <a:effectLst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27FBF5-EB11-B183-6E46-E9805520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36" y="1104576"/>
            <a:ext cx="3597984" cy="4221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0F7691-BD0D-32C0-F4F4-28573867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55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EE98C-28DA-1E44-BB94-8C881AD1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26"/>
            <a:ext cx="10515600" cy="950728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Abfälle: Materialwirtschaft &amp; Entsorgung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6171A-FBC6-9EFF-87C0-0FF6BBAD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033"/>
            <a:ext cx="10515600" cy="5235930"/>
          </a:xfrm>
        </p:spPr>
        <p:txBody>
          <a:bodyPr/>
          <a:lstStyle/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Vermeiden, Vermindern, Recyclen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Verursacherprinzip/Kostenwahrheit</a:t>
            </a:r>
            <a:endParaRPr lang="de-DE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CO2-Kreisläufe: Erneuerbares Gas – </a:t>
            </a:r>
            <a:r>
              <a:rPr lang="de-DE" sz="2000" b="0" i="0" u="none" strike="noStrike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Limeco</a:t>
            </a: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Dietikon </a:t>
            </a:r>
            <a:endParaRPr lang="de-DE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Abscheidung CO2 - Carbon Capture?</a:t>
            </a:r>
            <a:endParaRPr lang="de-CH" sz="2000" b="0" i="0" u="none" strike="noStrike" dirty="0">
              <a:effectLst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de-DE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de-DE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F1CCB1-B555-1A65-E20B-080F4D1D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626" y="2885243"/>
            <a:ext cx="6192269" cy="3837325"/>
          </a:xfrm>
          <a:prstGeom prst="rect">
            <a:avLst/>
          </a:prstGeom>
        </p:spPr>
      </p:pic>
      <p:pic>
        <p:nvPicPr>
          <p:cNvPr id="2050" name="Picture 2" descr="Ptg visualisierung">
            <a:extLst>
              <a:ext uri="{FF2B5EF4-FFF2-40B4-BE49-F238E27FC236}">
                <a16:creationId xmlns:a16="http://schemas.microsoft.com/office/drawing/2014/main" id="{CE8836D9-4FBC-A418-FEF7-46D43320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3" y="2944745"/>
            <a:ext cx="4877513" cy="37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852952-0E8F-62F0-FD62-3A2A8801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81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70DAB-58B8-D587-2CB1-6EA35B89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8" y="233507"/>
            <a:ext cx="6950812" cy="1138093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Landwirtschaft &amp; Ernährung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14CC1D-52B5-64EA-51A1-9A1852B0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170709"/>
            <a:ext cx="7317958" cy="5013182"/>
          </a:xfrm>
        </p:spPr>
        <p:txBody>
          <a:bodyPr>
            <a:noAutofit/>
          </a:bodyPr>
          <a:lstStyle/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Hohe externe Kosten ca. 20 Mrd. CHF/a. - Ziele Landwirtschaft verfehlt </a:t>
            </a:r>
            <a:endParaRPr lang="de-CH" sz="2000" dirty="0"/>
          </a:p>
          <a:p>
            <a:pPr marL="0" indent="0" fontAlgn="t">
              <a:lnSpc>
                <a:spcPct val="107000"/>
              </a:lnSpc>
              <a:spcBef>
                <a:spcPts val="1200"/>
              </a:spcBef>
              <a:buNone/>
            </a:pP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Neue Anbaumethoden: 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Regenerative Landwirtschaft, Permakulturen, Stärkung  Biodiversität</a:t>
            </a:r>
          </a:p>
          <a:p>
            <a:pPr marL="0" indent="0" fontAlgn="t">
              <a:lnSpc>
                <a:spcPct val="107000"/>
              </a:lnSpc>
              <a:spcBef>
                <a:spcPts val="1200"/>
              </a:spcBef>
              <a:buNone/>
            </a:pP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Weniger Futtermittel/Fleisch, Umstellung </a:t>
            </a: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pflanzliche Produktion </a:t>
            </a:r>
          </a:p>
          <a:p>
            <a:pPr marL="0" indent="0" fontAlgn="t">
              <a:lnSpc>
                <a:spcPct val="107000"/>
              </a:lnSpc>
              <a:spcBef>
                <a:spcPts val="1200"/>
              </a:spcBef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Reduktion </a:t>
            </a:r>
            <a:r>
              <a:rPr lang="de-DE" sz="2000" b="0" i="0" u="none" strike="noStrike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FoodWaste</a:t>
            </a: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Minus ca. 25% </a:t>
            </a:r>
          </a:p>
          <a:p>
            <a:pPr marL="0" indent="0" fontAlgn="t">
              <a:lnSpc>
                <a:spcPct val="107000"/>
              </a:lnSpc>
              <a:spcBef>
                <a:spcPts val="1200"/>
              </a:spcBef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Fotovoltaik auf Dächern, Fassaden, Freiflächen  </a:t>
            </a:r>
          </a:p>
          <a:p>
            <a:pPr marL="0" indent="0" fontAlgn="t">
              <a:lnSpc>
                <a:spcPct val="107000"/>
              </a:lnSpc>
              <a:spcBef>
                <a:spcPts val="1200"/>
              </a:spcBef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Aufforsten im Ausland </a:t>
            </a:r>
          </a:p>
          <a:p>
            <a:pPr marL="0" indent="0" fontAlgn="t">
              <a:lnSpc>
                <a:spcPct val="107000"/>
              </a:lnSpc>
              <a:spcBef>
                <a:spcPts val="1200"/>
              </a:spcBef>
              <a:buNone/>
            </a:pP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Umverteilung Mittel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Neuorientierung  Forschung, Beratung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Förderung </a:t>
            </a:r>
            <a:r>
              <a:rPr lang="de-DE" sz="2000" b="0" i="0" u="none" strike="noStrike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Planted</a:t>
            </a: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Meat statt Fleisch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Fazit:</a:t>
            </a: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Erhöhung inländische Versorgung, weniger Umweltbelastungen, 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Reduktion Gesundheitskosten, Abbau Handelshemmnisse. </a:t>
            </a:r>
            <a:endParaRPr lang="de-CH" sz="2000" b="0" i="0" u="none" strike="noStrike" dirty="0">
              <a:effectLst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F4DC41-D693-2C07-5293-357039248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1"/>
          <a:stretch/>
        </p:blipFill>
        <p:spPr>
          <a:xfrm>
            <a:off x="7483876" y="79898"/>
            <a:ext cx="4616305" cy="34599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5A17A0-9C04-8A04-B8CB-57E21E0D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5" y="3596682"/>
            <a:ext cx="4399086" cy="326131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73BBA4-BF50-1E8E-7FE2-125FF5F3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873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282F1-E963-5B04-C699-F03C45F6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Flugverkehr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4A714C-5106-EC35-D18A-2B00EC2F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Vermeidung Flugverkehr: Homeoffice, Videokonferenzen etc. Umlagerung Flugverkehr auf  ÖV. 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Besteuerung Flugverkehr: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MWSt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Emissionsabgabe</a:t>
            </a:r>
            <a:endParaRPr lang="de-CH" sz="2000" dirty="0"/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Synfuel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fördern, </a:t>
            </a:r>
            <a:r>
              <a:rPr lang="de-DE" sz="20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Pflicht Beimischung: Kostenreduktion von 5 auf 1 Franken pro Liter bis 2035?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 Flugticket-Abgabe unterstützten.</a:t>
            </a:r>
            <a:endParaRPr lang="de-DE" sz="20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AE3FB5-3536-4B4A-3F4E-3B3AEFE93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66" b="10051"/>
          <a:stretch/>
        </p:blipFill>
        <p:spPr>
          <a:xfrm>
            <a:off x="71020" y="3447619"/>
            <a:ext cx="4207955" cy="33437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622FAF-696A-9E52-69AE-38716FD7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91" y="3429000"/>
            <a:ext cx="7824186" cy="3362417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4D4FF6-A5C7-8F90-DB6E-B7104E2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46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64BE5-69FD-D079-600D-E36FF455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5" y="365126"/>
            <a:ext cx="11357834" cy="1075748"/>
          </a:xfrm>
        </p:spPr>
        <p:txBody>
          <a:bodyPr>
            <a:normAutofit fontScale="90000"/>
          </a:bodyPr>
          <a:lstStyle/>
          <a:p>
            <a:r>
              <a:rPr lang="de-CH" dirty="0"/>
              <a:t>Energie-, CO</a:t>
            </a:r>
            <a:r>
              <a:rPr lang="de-CH" baseline="-25000" dirty="0"/>
              <a:t>2</a:t>
            </a:r>
            <a:r>
              <a:rPr lang="de-CH" dirty="0"/>
              <a:t>-Gesetz, Raumplanung. Gletscherinitiative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564DB-8E8C-5E5C-C10A-91C64A6E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7779"/>
            <a:ext cx="10716491" cy="4419184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 b="0" i="0" u="none" strike="noStrike" kern="1200" dirty="0">
                <a:solidFill>
                  <a:srgbClr val="000000"/>
                </a:solidFill>
                <a:effectLst/>
              </a:rPr>
              <a:t>Mantelerlass: Energiegesetz, Strommarktliberalisierung:</a:t>
            </a:r>
          </a:p>
          <a:p>
            <a:pPr marL="457200" lvl="1" fontAlgn="t">
              <a:spcBef>
                <a:spcPts val="600"/>
              </a:spcBef>
            </a:pPr>
            <a:r>
              <a:rPr lang="de-CH" sz="2000" b="0" i="0" u="none" strike="noStrike" kern="1200" dirty="0">
                <a:solidFill>
                  <a:srgbClr val="000000"/>
                </a:solidFill>
                <a:effectLst/>
              </a:rPr>
              <a:t>Neue Ziele: 40 TWh/a statt 11.6 bzw. 17 TWh/a erneuerbaren Strom </a:t>
            </a:r>
          </a:p>
          <a:p>
            <a:pPr marL="457200" lvl="1" fontAlgn="t">
              <a:spcBef>
                <a:spcPts val="0"/>
              </a:spcBef>
            </a:pPr>
            <a:endParaRPr lang="de-CH" sz="1800" b="0" i="0" u="none" strike="noStrike" kern="1200" dirty="0">
              <a:solidFill>
                <a:srgbClr val="000000"/>
              </a:solidFill>
              <a:effectLst/>
            </a:endParaRPr>
          </a:p>
          <a:p>
            <a:pPr marL="0" indent="0" algn="l" rtl="0" eaLnBrk="1" fontAlgn="t" latinLnBrk="0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2400" b="0" i="0" u="none" strike="noStrike" dirty="0">
                <a:effectLst/>
              </a:rPr>
              <a:t>CO2-Gesetz: </a:t>
            </a:r>
          </a:p>
          <a:p>
            <a:pPr marL="0" indent="0" algn="l" rtl="0" eaLnBrk="1" fontAlgn="t" latinLnBrk="0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2400" b="0" i="0" u="none" strike="noStrike" dirty="0">
                <a:effectLst/>
              </a:rPr>
              <a:t>	Alle Energieträger beachten, zweckgebunden Mittel und sozialer Ausgleich. 	Kosten/Nutzen aufzeigen und erklären.</a:t>
            </a:r>
          </a:p>
          <a:p>
            <a:pPr marL="0" algn="l" rtl="0" eaLnBrk="1" fontAlgn="t" latinLnBrk="0" hangingPunct="1">
              <a:spcBef>
                <a:spcPts val="600"/>
              </a:spcBef>
              <a:spcAft>
                <a:spcPts val="0"/>
              </a:spcAft>
            </a:pPr>
            <a:endParaRPr lang="de-CH" sz="1800" b="0" i="0" u="none" strike="noStrike" dirty="0">
              <a:effectLst/>
            </a:endParaRPr>
          </a:p>
          <a:p>
            <a:pPr marL="0" indent="0" algn="l" rtl="0" eaLnBrk="1" fontAlgn="t" latinLnBrk="0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2400" dirty="0"/>
              <a:t>Raumplanung: </a:t>
            </a:r>
          </a:p>
          <a:p>
            <a:pPr marL="457200" lvl="1" indent="0" fontAlgn="t">
              <a:spcBef>
                <a:spcPts val="600"/>
              </a:spcBef>
              <a:buNone/>
            </a:pPr>
            <a:r>
              <a:rPr lang="de-CH" sz="2000" dirty="0"/>
              <a:t>Straffung Verfahren, Fristen, Standard. Erster Schritt auf 1. Juli 2022 </a:t>
            </a:r>
            <a:r>
              <a:rPr lang="de-CH" sz="2000" dirty="0" err="1"/>
              <a:t>i.O</a:t>
            </a:r>
            <a:r>
              <a:rPr lang="de-CH" sz="2000" dirty="0"/>
              <a:t>., aber weiter verbessern. Klare, offene Kriterien für geschützte Gebäude und Freiflächen, Landwirtschaft Agro-PV weiterhin mit Direktzahlungen.  </a:t>
            </a:r>
          </a:p>
          <a:p>
            <a:pPr marL="457200" lvl="1" indent="0" fontAlgn="t">
              <a:spcBef>
                <a:spcPts val="600"/>
              </a:spcBef>
              <a:buNone/>
            </a:pPr>
            <a:r>
              <a:rPr lang="de-CH" sz="2000" dirty="0"/>
              <a:t>Konzentration auf bestehende Siedlungsflächen mit </a:t>
            </a:r>
            <a:r>
              <a:rPr lang="de-CH" sz="2000" dirty="0" err="1"/>
              <a:t>Rückzonungen</a:t>
            </a:r>
            <a:r>
              <a:rPr lang="de-CH" sz="2000" dirty="0"/>
              <a:t>. Verdichtet Bauen mit kurzen Wegen.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CH" sz="1800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de-CH" sz="1800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 b="0" i="0" u="none" strike="noStrike" dirty="0">
                <a:effectLst/>
              </a:rPr>
              <a:t>Gletscherinitiative: Indirekter Gegenvorschlag: Mehr Mittel für Gebäude, Wirtschaft/F&amp;E.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de-CH" sz="2400" dirty="0"/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de-CH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B710EC-2ABD-ECD9-5968-9531BEB5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8038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990AF-A5D2-4E25-B4FE-3DB5A4B9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87" y="270161"/>
            <a:ext cx="8939137" cy="997527"/>
          </a:xfrm>
        </p:spPr>
        <p:txBody>
          <a:bodyPr>
            <a:noAutofit/>
          </a:bodyPr>
          <a:lstStyle/>
          <a:p>
            <a:r>
              <a:rPr lang="de-CH" sz="3600" b="1" dirty="0"/>
              <a:t>Abgabenbelastung minus Rückverteilung:</a:t>
            </a:r>
            <a:br>
              <a:rPr lang="de-CH" sz="3600" b="1" dirty="0"/>
            </a:br>
            <a:r>
              <a:rPr lang="de-CH" sz="3600" b="1" dirty="0"/>
              <a:t>4 Personen-Haushalte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E2E7AE-944A-4E11-A988-160FB86FFC4B}"/>
              </a:ext>
            </a:extLst>
          </p:cNvPr>
          <p:cNvSpPr txBox="1"/>
          <p:nvPr/>
        </p:nvSpPr>
        <p:spPr>
          <a:xfrm>
            <a:off x="9157854" y="949528"/>
            <a:ext cx="3034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Realistische Annahmen, Varianten</a:t>
            </a:r>
            <a:r>
              <a:rPr lang="de-CH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Wohnfläche: </a:t>
            </a:r>
            <a:br>
              <a:rPr lang="de-CH" dirty="0"/>
            </a:br>
            <a:r>
              <a:rPr lang="de-CH" dirty="0"/>
              <a:t>ca. 120 bzw. 270m</a:t>
            </a:r>
            <a:r>
              <a:rPr lang="de-CH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Mobil: 16’000 bzw. 25’000 km/a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4 Kurz- bzw. 16 Kurz-, </a:t>
            </a:r>
            <a:br>
              <a:rPr lang="de-CH" dirty="0"/>
            </a:br>
            <a:r>
              <a:rPr lang="de-CH" dirty="0"/>
              <a:t>8 Lang-streckenticket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r>
              <a:rPr lang="de-CH" b="1" dirty="0"/>
              <a:t>Mittleres/höheres Einkommen:</a:t>
            </a:r>
          </a:p>
          <a:p>
            <a:pPr marL="180975" lvl="1"/>
            <a:r>
              <a:rPr lang="de-CH" dirty="0"/>
              <a:t>-100 bis +400 CHF/a</a:t>
            </a:r>
          </a:p>
          <a:p>
            <a:pPr marL="180975" lvl="1"/>
            <a:r>
              <a:rPr lang="de-CH" dirty="0"/>
              <a:t>-100 bis +748 CHF/a, </a:t>
            </a:r>
            <a:br>
              <a:rPr lang="de-CH" dirty="0"/>
            </a:br>
            <a:r>
              <a:rPr lang="de-CH" dirty="0"/>
              <a:t>alt 87 CHF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Sehr wohlhabend/hohes Ein-kommen:</a:t>
            </a:r>
          </a:p>
          <a:p>
            <a:pPr marL="180975" lvl="1"/>
            <a:r>
              <a:rPr lang="de-CH" dirty="0"/>
              <a:t>-1700 bis +400 CHF/a</a:t>
            </a:r>
          </a:p>
          <a:p>
            <a:pPr marL="180975" lvl="1"/>
            <a:r>
              <a:rPr lang="de-CH" dirty="0"/>
              <a:t>- 0 bis +748 CHF/a; </a:t>
            </a:r>
            <a:br>
              <a:rPr lang="de-CH" dirty="0"/>
            </a:br>
            <a:r>
              <a:rPr lang="de-CH" dirty="0"/>
              <a:t>alt 87 CHF/a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EE54933-EF2F-47D7-A9E9-B96B3657931C}"/>
              </a:ext>
            </a:extLst>
          </p:cNvPr>
          <p:cNvSpPr txBox="1">
            <a:spLocks/>
          </p:cNvSpPr>
          <p:nvPr/>
        </p:nvSpPr>
        <p:spPr>
          <a:xfrm>
            <a:off x="10719958" y="6316312"/>
            <a:ext cx="106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6B44D-2D5A-486F-9341-417115BE5E44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5DD55C2-2381-4376-9556-AF013419C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" y="1696593"/>
            <a:ext cx="4516552" cy="451655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C0559C-914F-46EE-B20D-54863E083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56" y="1683327"/>
            <a:ext cx="4516552" cy="4516552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7150CA-73A8-5288-7078-23389F22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523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2DF9A-7C29-40B8-8F12-915C99E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0775798" cy="492443"/>
          </a:xfrm>
        </p:spPr>
        <p:txBody>
          <a:bodyPr>
            <a:normAutofit/>
          </a:bodyPr>
          <a:lstStyle/>
          <a:p>
            <a:r>
              <a:rPr lang="de-CH" sz="2800" b="1" dirty="0"/>
              <a:t>In Kürze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C73CA0-85E2-488B-9F82-B22050DD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208" y="1024776"/>
            <a:ext cx="11154284" cy="49090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de-CH" sz="1800" dirty="0"/>
              <a:t>Hoher Handlungsbedarf: Die Ziele für CO2-Neutralität (Max. 420 Mio. t CO2) und Zubau Erneuerbare Energien (40 TWh bis 2035, 35 TWh Solar, 3 TWh Wind, 2 TWh Wasserkraft) müssen angepasst werden.    </a:t>
            </a:r>
          </a:p>
          <a:p>
            <a:pPr marL="457200" indent="-457200">
              <a:buAutoNum type="arabicPeriod"/>
            </a:pPr>
            <a:r>
              <a:rPr lang="de-CH" sz="1800" dirty="0"/>
              <a:t>Massnahmen forcieren: </a:t>
            </a:r>
          </a:p>
          <a:p>
            <a:pPr marL="914400" lvl="1" indent="-457200">
              <a:buAutoNum type="arabicPeriod"/>
            </a:pPr>
            <a:r>
              <a:rPr lang="de-CH" sz="1800" dirty="0"/>
              <a:t>Mobilität: Intelligente Mobilität (Homeoffice, Videokonferenzen, Autoteilen, Fahrgemeinschaften) statt Bauen. Externe Kosten (u.a. CO2, Lärm etc.) mit Kilometerabgabe internalisieren. Kurze Wege mit Fussverkehr, Velo, ÖV fördern. </a:t>
            </a:r>
            <a:r>
              <a:rPr lang="de-CH" sz="1800" dirty="0" err="1"/>
              <a:t>eMobilität</a:t>
            </a:r>
            <a:r>
              <a:rPr lang="de-CH" sz="1800" dirty="0"/>
              <a:t> mit Speicher. Ab 2035: Keine neuen fossilen Personenwagen.</a:t>
            </a:r>
          </a:p>
          <a:p>
            <a:pPr marL="914400" lvl="1" indent="-457200">
              <a:buAutoNum type="arabicPeriod"/>
            </a:pPr>
            <a:r>
              <a:rPr lang="de-CH" sz="1800" dirty="0"/>
              <a:t>Gebäude: Erneuerbare Heizsysteme bei Neubauten und Sanierungen als Pflicht wie BS, GL, ZH. Produktion Erneuerbare Energie auf Dach (ganze Flächen nutzen) und Fassaden. Gezielt wirtschaftlich Investieren. </a:t>
            </a:r>
          </a:p>
          <a:p>
            <a:pPr marL="914400" lvl="1" indent="-457200">
              <a:buAutoNum type="arabicPeriod"/>
            </a:pPr>
            <a:r>
              <a:rPr lang="de-CH" sz="1800" dirty="0"/>
              <a:t>Wirtschaft: C02-Neutralität im Rahmen Leistungsvereinbarungen bis 2030/2040: Effizienz nutzen, Erneuerbare Energien produzieren, </a:t>
            </a:r>
            <a:r>
              <a:rPr lang="de-CH" sz="1800" dirty="0" err="1"/>
              <a:t>Synfuel</a:t>
            </a:r>
            <a:r>
              <a:rPr lang="de-CH" sz="1800" dirty="0"/>
              <a:t> einsetzen. </a:t>
            </a:r>
          </a:p>
          <a:p>
            <a:pPr marL="914400" lvl="1" indent="-457200">
              <a:buAutoNum type="arabicPeriod"/>
            </a:pPr>
            <a:r>
              <a:rPr lang="de-CH" sz="1800" dirty="0"/>
              <a:t>Abfall: Vermeiden, Recyceln, C02 für Wasserstoff, Methan nutzen.</a:t>
            </a:r>
          </a:p>
          <a:p>
            <a:pPr marL="914400" lvl="1" indent="-457200">
              <a:buAutoNum type="arabicPeriod"/>
            </a:pPr>
            <a:r>
              <a:rPr lang="de-CH" sz="1800" dirty="0"/>
              <a:t>Landwirtschaft umstellen, Mittel neu verteilen</a:t>
            </a:r>
          </a:p>
          <a:p>
            <a:pPr marL="914400" lvl="1" indent="-457200">
              <a:buAutoNum type="arabicPeriod"/>
            </a:pPr>
            <a:r>
              <a:rPr lang="de-CH" sz="1800" dirty="0"/>
              <a:t>Flugverkehr: Vermeiden, Umlagern, </a:t>
            </a:r>
            <a:r>
              <a:rPr lang="de-CH" sz="1800" dirty="0" err="1"/>
              <a:t>Synfuel</a:t>
            </a:r>
            <a:r>
              <a:rPr lang="de-CH" sz="1800" dirty="0"/>
              <a:t> </a:t>
            </a:r>
            <a:r>
              <a:rPr lang="de-CH" sz="1800" dirty="0" err="1"/>
              <a:t>beimsichen</a:t>
            </a:r>
            <a:r>
              <a:rPr lang="de-CH" sz="1800" dirty="0"/>
              <a:t>.</a:t>
            </a:r>
          </a:p>
          <a:p>
            <a:pPr marL="457200" indent="-457200">
              <a:buAutoNum type="arabicPeriod"/>
            </a:pPr>
            <a:r>
              <a:rPr lang="de-CH" sz="1800" dirty="0"/>
              <a:t>Neue Gesetze:</a:t>
            </a:r>
          </a:p>
          <a:p>
            <a:pPr marL="914400" lvl="1" indent="-457200">
              <a:buAutoNum type="arabicPeriod"/>
            </a:pPr>
            <a:r>
              <a:rPr lang="de-CH" sz="1400" dirty="0"/>
              <a:t>Energiegesetz: Mehr Zubau erneuerbare Energien festlegen.</a:t>
            </a:r>
          </a:p>
          <a:p>
            <a:pPr marL="914400" lvl="1" indent="-457200">
              <a:buAutoNum type="arabicPeriod"/>
            </a:pPr>
            <a:r>
              <a:rPr lang="de-CH" sz="1400" dirty="0"/>
              <a:t>CO2-Gesetz: Alle Energieträger beachten.</a:t>
            </a:r>
          </a:p>
          <a:p>
            <a:pPr marL="914400" lvl="1" indent="-457200">
              <a:buAutoNum type="arabicPeriod"/>
            </a:pPr>
            <a:r>
              <a:rPr lang="de-CH" sz="1400" dirty="0" err="1"/>
              <a:t>Gletscherintitiative</a:t>
            </a:r>
            <a:r>
              <a:rPr lang="de-CH" sz="1400" dirty="0"/>
              <a:t>: Gegenvorschlag mit mehr Mittel für Gebäudesanierung, F&amp;E.  </a:t>
            </a:r>
          </a:p>
          <a:p>
            <a:pPr marL="457200" indent="-457200">
              <a:buAutoNum type="arabicPeriod"/>
            </a:pPr>
            <a:r>
              <a:rPr lang="de-CH" sz="1800" dirty="0"/>
              <a:t>Internationale Lösungen unabdingbar: Klimaclub</a:t>
            </a:r>
          </a:p>
        </p:txBody>
      </p:sp>
    </p:spTree>
    <p:extLst>
      <p:ext uri="{BB962C8B-B14F-4D97-AF65-F5344CB8AC3E}">
        <p14:creationId xmlns:p14="http://schemas.microsoft.com/office/powerpoint/2010/main" val="36736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F70E6-2A4E-95C2-315A-76148ECF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5E39B3-F5E2-4C75-546F-02C61B7E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/>
              <a:t>Klimapolitik erfordert alle, zentralen Emittenten. China </a:t>
            </a:r>
            <a:r>
              <a:rPr lang="de-DE" sz="24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1/3: </a:t>
            </a:r>
          </a:p>
          <a:p>
            <a:pPr marL="0" indent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24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Klimaclub der Willigen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Entwicklungspolitik mit Klimapolitik koppeln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Erdölexportierende Länder umstellen auf Wasserstoff, </a:t>
            </a:r>
            <a:r>
              <a:rPr lang="de-DE" sz="2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Synfuel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de-DE" sz="24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/Green </a:t>
            </a:r>
            <a:r>
              <a:rPr lang="de-DE" sz="2400" b="0" i="0" u="none" strike="noStrike" kern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NewDeal</a:t>
            </a:r>
            <a:r>
              <a:rPr lang="de-DE" sz="24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Schweiz als Kleiner Player?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Internationale Solidarität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Vorreiter? 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Win-win-Effekte mit Klima/Arbeitsplätzen/Exportchancen 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b="0" i="0" u="none" strike="noStrike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DE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de-CH" sz="2400" b="0" i="0" u="none" strike="noStrike" dirty="0">
              <a:effectLst/>
            </a:endParaRPr>
          </a:p>
          <a:p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252BAE-7627-27A8-1023-B052D2F0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099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2C594-A4B7-6D57-87B7-B05FB06F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i="1" u="sng" dirty="0"/>
              <a:t>Reserve für Verein energie-wende-ja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C4519-AE6F-0ABF-D11D-31DCD2C9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7C9C24-24D5-1C49-DBA8-80926268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32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540ED-6B88-4999-9570-26754552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2" y="532333"/>
            <a:ext cx="11797995" cy="492443"/>
          </a:xfrm>
        </p:spPr>
        <p:txBody>
          <a:bodyPr>
            <a:normAutofit/>
          </a:bodyPr>
          <a:lstStyle/>
          <a:p>
            <a:r>
              <a:rPr lang="de-CH" sz="2800" b="1" dirty="0"/>
              <a:t>Spenden – Mitgliedschaft – Sponsoring energie-wende-ja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BEDCD7-F817-4C8E-B677-7BE5ABFF5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872" y="1295400"/>
            <a:ext cx="10929620" cy="5078313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Mitgliedschaft:  50.- Franken pro Jahr</a:t>
            </a:r>
          </a:p>
          <a:p>
            <a:endParaRPr lang="de-CH" dirty="0"/>
          </a:p>
          <a:p>
            <a:r>
              <a:rPr lang="de-CH" dirty="0">
                <a:solidFill>
                  <a:srgbClr val="FF0000"/>
                </a:solidFill>
              </a:rPr>
              <a:t>Sponsoring:</a:t>
            </a:r>
          </a:p>
          <a:p>
            <a:r>
              <a:rPr lang="de-CH" dirty="0"/>
              <a:t>	Platin 					10’000.-</a:t>
            </a:r>
          </a:p>
          <a:p>
            <a:r>
              <a:rPr lang="de-CH" dirty="0"/>
              <a:t>	Gold					5’000.-</a:t>
            </a:r>
          </a:p>
          <a:p>
            <a:r>
              <a:rPr lang="de-CH" dirty="0"/>
              <a:t>	Silber					3’000.-</a:t>
            </a:r>
          </a:p>
          <a:p>
            <a:r>
              <a:rPr lang="de-CH" dirty="0"/>
              <a:t> 	Bronze 				1’000.-</a:t>
            </a:r>
          </a:p>
          <a:p>
            <a:endParaRPr lang="de-CH" dirty="0"/>
          </a:p>
          <a:p>
            <a:r>
              <a:rPr lang="de-CH" dirty="0">
                <a:solidFill>
                  <a:srgbClr val="FF0000"/>
                </a:solidFill>
              </a:rPr>
              <a:t>Ganz herzlichen Dank!  </a:t>
            </a:r>
            <a:r>
              <a:rPr lang="de-CH" dirty="0">
                <a:solidFill>
                  <a:srgbClr val="FF0000"/>
                </a:solidFill>
                <a:hlinkClick r:id="rId2"/>
              </a:rPr>
              <a:t>www.energie-wende-ja.ch</a:t>
            </a:r>
            <a:r>
              <a:rPr lang="de-CH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5DC225-4B6F-EFC6-DFA5-D2B21D97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105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352"/>
            <a:ext cx="7140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Besten </a:t>
            </a:r>
            <a:r>
              <a:rPr sz="3600" spc="-5" dirty="0"/>
              <a:t>Dank für </a:t>
            </a:r>
            <a:r>
              <a:rPr sz="3600" dirty="0"/>
              <a:t>die</a:t>
            </a:r>
            <a:r>
              <a:rPr sz="3600" spc="-20" dirty="0"/>
              <a:t> </a:t>
            </a:r>
            <a:r>
              <a:rPr sz="3600" spc="-10" dirty="0"/>
              <a:t>Aufmerksamkeit!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91539" y="1272392"/>
            <a:ext cx="9413875" cy="2387192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5" dirty="0">
                <a:latin typeface="Calibri"/>
                <a:cs typeface="Calibri"/>
              </a:rPr>
              <a:t>Fragen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Diskussion</a:t>
            </a:r>
            <a:endParaRPr sz="2800" dirty="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266700" algn="l"/>
              </a:tabLst>
            </a:pPr>
            <a:r>
              <a:rPr lang="de-CH" sz="2800" spc="-10" dirty="0">
                <a:latin typeface="Calibri"/>
                <a:cs typeface="Calibri"/>
              </a:rPr>
              <a:t>Weitere </a:t>
            </a:r>
            <a:r>
              <a:rPr sz="2800" spc="-10" dirty="0" err="1">
                <a:latin typeface="Calibri"/>
                <a:cs typeface="Calibri"/>
              </a:rPr>
              <a:t>Unterlagen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 </a:t>
            </a:r>
            <a:endParaRPr lang="de-CH" sz="2800" dirty="0">
              <a:latin typeface="Calibri"/>
              <a:cs typeface="Calibri"/>
            </a:endParaRPr>
          </a:p>
          <a:p>
            <a:pPr marL="723900" lvl="1" indent="-228600">
              <a:spcBef>
                <a:spcPts val="167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0" dirty="0">
                <a:latin typeface="Calibri"/>
                <a:cs typeface="Calibri"/>
              </a:rPr>
              <a:t>www.energie-wende-ja</a:t>
            </a:r>
            <a:r>
              <a:rPr lang="de-CH" sz="2800" spc="-20" dirty="0">
                <a:latin typeface="Calibri"/>
                <a:cs typeface="Calibri"/>
              </a:rPr>
              <a:t>.</a:t>
            </a:r>
            <a:r>
              <a:rPr lang="de-CH" sz="2800" spc="-20" dirty="0" err="1">
                <a:latin typeface="Calibri"/>
                <a:cs typeface="Calibri"/>
              </a:rPr>
              <a:t>ch</a:t>
            </a:r>
            <a:endParaRPr sz="2800" dirty="0">
              <a:latin typeface="Calibri"/>
              <a:cs typeface="Calibri"/>
            </a:endParaRPr>
          </a:p>
          <a:p>
            <a:pPr marL="723900" lvl="1" indent="-228600">
              <a:buFont typeface="Arial"/>
              <a:buChar char="•"/>
              <a:tabLst>
                <a:tab pos="266700" algn="l"/>
              </a:tabLst>
            </a:pPr>
            <a:r>
              <a:rPr sz="2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www.ruedimeier.ch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272" y="6387185"/>
            <a:ext cx="721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200" spc="-5" dirty="0">
                <a:solidFill>
                  <a:srgbClr val="888888"/>
                </a:solidFill>
                <a:latin typeface="Calibri"/>
                <a:cs typeface="Calibri"/>
              </a:rPr>
              <a:t>31.05.2021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9388" y="642010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0563" y="6368897"/>
            <a:ext cx="1379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4471C4"/>
                </a:solidFill>
                <a:latin typeface="Calibri"/>
                <a:cs typeface="Calibri"/>
              </a:rPr>
              <a:t>JA </a:t>
            </a:r>
            <a:r>
              <a:rPr sz="1400" spc="-10" dirty="0">
                <a:solidFill>
                  <a:srgbClr val="4471C4"/>
                </a:solidFill>
                <a:latin typeface="Calibri"/>
                <a:cs typeface="Calibri"/>
              </a:rPr>
              <a:t>zum</a:t>
            </a:r>
            <a:r>
              <a:rPr sz="14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471C4"/>
                </a:solidFill>
                <a:latin typeface="Calibri"/>
                <a:cs typeface="Calibri"/>
              </a:rPr>
              <a:t>CO₂-Gesetz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8421" y="6368897"/>
            <a:ext cx="1508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471C4"/>
                </a:solidFill>
                <a:latin typeface="Calibri"/>
                <a:cs typeface="Calibri"/>
              </a:rPr>
              <a:t>energie-wende-ja.ch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6F2318-D7E5-8155-85AA-77A8EE64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745094" y="6211696"/>
            <a:ext cx="15087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4471C4"/>
                </a:solidFill>
                <a:latin typeface="Calibri"/>
                <a:cs typeface="Calibri"/>
              </a:rPr>
              <a:t>energie-wende-ja.ch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7170" y="6210401"/>
            <a:ext cx="153670" cy="191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4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4824" y="449961"/>
            <a:ext cx="10518775" cy="5532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latin typeface="Calibri"/>
                <a:cs typeface="Calibri"/>
              </a:rPr>
              <a:t>INHALT</a:t>
            </a:r>
            <a:endParaRPr lang="de-CH" sz="3200" b="1" spc="-40" dirty="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105"/>
              </a:spcBef>
            </a:pPr>
            <a:endParaRPr sz="3950" dirty="0">
              <a:latin typeface="Calibri"/>
              <a:cs typeface="Calibri"/>
            </a:endParaRPr>
          </a:p>
          <a:p>
            <a:pPr marL="640080" indent="-589915">
              <a:lnSpc>
                <a:spcPct val="100000"/>
              </a:lnSpc>
              <a:buAutoNum type="arabicPeriod"/>
              <a:tabLst>
                <a:tab pos="640080" algn="l"/>
                <a:tab pos="640715" algn="l"/>
              </a:tabLst>
            </a:pPr>
            <a:r>
              <a:rPr sz="2000" spc="-10" dirty="0">
                <a:cs typeface="Calibri"/>
              </a:rPr>
              <a:t>Mensch</a:t>
            </a:r>
            <a:r>
              <a:rPr lang="de-CH" sz="2000" spc="-10" dirty="0">
                <a:cs typeface="Calibri"/>
              </a:rPr>
              <a:t>en</a:t>
            </a:r>
            <a:r>
              <a:rPr sz="2000" spc="-10" dirty="0" err="1">
                <a:cs typeface="Calibri"/>
              </a:rPr>
              <a:t>gemachte</a:t>
            </a:r>
            <a:r>
              <a:rPr sz="2000" spc="-10" dirty="0">
                <a:cs typeface="Calibri"/>
              </a:rPr>
              <a:t> </a:t>
            </a:r>
            <a:r>
              <a:rPr sz="2000" dirty="0" err="1">
                <a:cs typeface="Calibri"/>
              </a:rPr>
              <a:t>Klimakrise</a:t>
            </a:r>
            <a:endParaRPr sz="2000" dirty="0">
              <a:cs typeface="Calibri"/>
            </a:endParaRPr>
          </a:p>
          <a:p>
            <a:pPr marL="640080" indent="-58991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640080" algn="l"/>
                <a:tab pos="640715" algn="l"/>
              </a:tabLst>
            </a:pPr>
            <a:r>
              <a:rPr lang="de-CH" sz="2000" spc="-15" dirty="0"/>
              <a:t>Treibhausgasemissionen </a:t>
            </a:r>
            <a:r>
              <a:rPr lang="de-CH" sz="2000" dirty="0"/>
              <a:t>51 </a:t>
            </a:r>
            <a:r>
              <a:rPr lang="de-CH" sz="2000" spc="-5" dirty="0"/>
              <a:t>Mio. </a:t>
            </a:r>
            <a:r>
              <a:rPr lang="de-CH" sz="2000" spc="-50" dirty="0"/>
              <a:t>Tonnen</a:t>
            </a:r>
            <a:r>
              <a:rPr lang="de-CH" sz="2000" spc="-10" dirty="0"/>
              <a:t> </a:t>
            </a:r>
            <a:r>
              <a:rPr lang="de-CH" sz="2000" spc="-15" dirty="0"/>
              <a:t>CO</a:t>
            </a:r>
            <a:r>
              <a:rPr lang="de-CH" sz="2000" spc="-22" baseline="-21164" dirty="0"/>
              <a:t>2eq</a:t>
            </a:r>
            <a:r>
              <a:rPr lang="de-CH" sz="2000" spc="-15" dirty="0"/>
              <a:t>/a </a:t>
            </a:r>
            <a:endParaRPr sz="2000" dirty="0">
              <a:cs typeface="Calibri"/>
            </a:endParaRPr>
          </a:p>
          <a:p>
            <a:pPr marL="641350" indent="-591185">
              <a:spcBef>
                <a:spcPts val="300"/>
              </a:spcBef>
              <a:buFontTx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dirty="0"/>
              <a:t>Ziele Klimapolitik – Versorgungssicherheit </a:t>
            </a:r>
          </a:p>
          <a:p>
            <a:pPr marL="641350" indent="-591185">
              <a:spcBef>
                <a:spcPts val="300"/>
              </a:spcBef>
              <a:buFontTx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spc="-20" dirty="0">
                <a:cs typeface="Calibri"/>
              </a:rPr>
              <a:t>Mobilität</a:t>
            </a:r>
          </a:p>
          <a:p>
            <a:pPr marL="641350" indent="-591185">
              <a:spcBef>
                <a:spcPts val="300"/>
              </a:spcBef>
              <a:buFontTx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spc="-20" dirty="0">
                <a:cs typeface="Calibri"/>
              </a:rPr>
              <a:t>Gebäude </a:t>
            </a:r>
          </a:p>
          <a:p>
            <a:pPr marL="393065" indent="-342900">
              <a:spcBef>
                <a:spcPts val="300"/>
              </a:spcBef>
              <a:buFont typeface="+mj-lt"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spc="-20" dirty="0">
                <a:cs typeface="Calibri"/>
              </a:rPr>
              <a:t>     Wirtschaft</a:t>
            </a:r>
          </a:p>
          <a:p>
            <a:pPr marL="393065" indent="-342900">
              <a:spcBef>
                <a:spcPts val="300"/>
              </a:spcBef>
              <a:buFont typeface="+mj-lt"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spc="-20" dirty="0">
                <a:cs typeface="Calibri"/>
              </a:rPr>
              <a:t>     Abfall</a:t>
            </a:r>
          </a:p>
          <a:p>
            <a:pPr marL="393065" indent="-342900">
              <a:spcBef>
                <a:spcPts val="300"/>
              </a:spcBef>
              <a:buFont typeface="+mj-lt"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spc="-20" dirty="0">
                <a:cs typeface="Calibri"/>
              </a:rPr>
              <a:t>     </a:t>
            </a:r>
            <a:r>
              <a:rPr lang="de-CH" sz="2000" dirty="0" err="1"/>
              <a:t>Landwirschaft</a:t>
            </a:r>
            <a:endParaRPr lang="de-CH" sz="2000" dirty="0"/>
          </a:p>
          <a:p>
            <a:pPr marL="393065" indent="-342900">
              <a:spcBef>
                <a:spcPts val="300"/>
              </a:spcBef>
              <a:buFont typeface="+mj-lt"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dirty="0"/>
              <a:t>     Flugverkehr</a:t>
            </a:r>
          </a:p>
          <a:p>
            <a:pPr marL="393065" indent="-342900">
              <a:spcBef>
                <a:spcPts val="300"/>
              </a:spcBef>
              <a:buFont typeface="+mj-lt"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dirty="0"/>
              <a:t>     Energie-, CO2-Gesetz, Raumplanung, Gletscherinitiative</a:t>
            </a:r>
          </a:p>
          <a:p>
            <a:pPr marL="393065" indent="-342900">
              <a:spcBef>
                <a:spcPts val="300"/>
              </a:spcBef>
              <a:buFont typeface="+mj-lt"/>
              <a:buAutoNum type="arabicPeriod"/>
              <a:tabLst>
                <a:tab pos="641350" algn="l"/>
                <a:tab pos="641985" algn="l"/>
              </a:tabLst>
            </a:pPr>
            <a:r>
              <a:rPr lang="de-CH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endParaRPr lang="de-CH" sz="2000" dirty="0"/>
          </a:p>
          <a:p>
            <a:pPr marL="641350" indent="-5911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641350" algn="l"/>
                <a:tab pos="641985" algn="l"/>
              </a:tabLst>
            </a:pPr>
            <a:r>
              <a:rPr lang="de-CH" sz="2000" dirty="0"/>
              <a:t>Fazit</a:t>
            </a:r>
            <a:endParaRPr lang="de-CH" sz="2000" b="0" dirty="0"/>
          </a:p>
          <a:p>
            <a:pPr marL="641350" indent="-59118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41350" algn="l"/>
                <a:tab pos="641985" algn="l"/>
              </a:tabLst>
            </a:pPr>
            <a:endParaRPr dirty="0">
              <a:latin typeface="Calibri"/>
              <a:cs typeface="Calibri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00589D-8359-3432-135C-1FCD8D9332F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307" y="576148"/>
            <a:ext cx="11438738" cy="38856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de-CH" sz="2000" b="1" spc="-5" dirty="0"/>
              <a:t>Menschen gemachte Klimakrise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94850" y="6164071"/>
            <a:ext cx="767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Quelle: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tagi.ch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3140761"/>
            <a:ext cx="1188720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5" dirty="0">
                <a:latin typeface="Calibri"/>
                <a:cs typeface="Calibri"/>
              </a:rPr>
              <a:t>Trockenheit </a:t>
            </a:r>
            <a:r>
              <a:rPr sz="1900" b="1" spc="-5" dirty="0">
                <a:latin typeface="Calibri"/>
                <a:cs typeface="Calibri"/>
              </a:rPr>
              <a:t>– </a:t>
            </a:r>
            <a:r>
              <a:rPr sz="1900" b="1" spc="-10" dirty="0" err="1">
                <a:latin typeface="Calibri"/>
                <a:cs typeface="Calibri"/>
              </a:rPr>
              <a:t>Wassermangel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lang="de-CH" sz="1900" b="1" spc="-5" dirty="0">
                <a:latin typeface="Calibri"/>
                <a:cs typeface="Calibri"/>
              </a:rPr>
              <a:t>–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5" dirty="0" err="1">
                <a:latin typeface="Calibri"/>
                <a:cs typeface="Calibri"/>
              </a:rPr>
              <a:t>Dürre</a:t>
            </a:r>
            <a:r>
              <a:rPr lang="de-CH" sz="1900" b="1" spc="-15" dirty="0">
                <a:latin typeface="Calibri"/>
                <a:cs typeface="Calibri"/>
              </a:rPr>
              <a:t>. </a:t>
            </a:r>
            <a:r>
              <a:rPr lang="de-CH" sz="1900" b="1" spc="-15" dirty="0">
                <a:cs typeface="Calibri"/>
              </a:rPr>
              <a:t>Permafrost/</a:t>
            </a:r>
            <a:r>
              <a:rPr sz="1900" b="1" spc="-5" dirty="0" err="1">
                <a:latin typeface="Calibri"/>
                <a:cs typeface="Calibri"/>
              </a:rPr>
              <a:t>Schneemangel</a:t>
            </a:r>
            <a:r>
              <a:rPr sz="1900" b="1" spc="-5" dirty="0">
                <a:latin typeface="Calibri"/>
                <a:cs typeface="Calibri"/>
              </a:rPr>
              <a:t>. </a:t>
            </a:r>
            <a:r>
              <a:rPr sz="1900" b="1" spc="-10" dirty="0" err="1">
                <a:latin typeface="Calibri"/>
                <a:cs typeface="Calibri"/>
              </a:rPr>
              <a:t>Starkregen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– </a:t>
            </a:r>
            <a:r>
              <a:rPr lang="de-CH" sz="1900" b="1" spc="-5" dirty="0">
                <a:latin typeface="Calibri"/>
                <a:cs typeface="Calibri"/>
              </a:rPr>
              <a:t>Orkane - </a:t>
            </a:r>
            <a:r>
              <a:rPr sz="1900" b="1" spc="-10" dirty="0">
                <a:latin typeface="Calibri"/>
                <a:cs typeface="Calibri"/>
              </a:rPr>
              <a:t>Hagel </a:t>
            </a:r>
            <a:r>
              <a:rPr sz="1900" b="1" spc="-5" dirty="0">
                <a:latin typeface="Calibri"/>
                <a:cs typeface="Calibri"/>
              </a:rPr>
              <a:t>-</a:t>
            </a:r>
            <a:r>
              <a:rPr sz="1900" b="1" spc="18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Überschwemmungen</a:t>
            </a:r>
            <a:endParaRPr sz="1900" b="1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307" y="5391302"/>
            <a:ext cx="10828314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b="1" spc="-5" dirty="0">
                <a:cs typeface="Calibri"/>
              </a:rPr>
              <a:t>Überschwemmungen. Gletscherschwund. Trockenheit. </a:t>
            </a:r>
            <a:r>
              <a:rPr b="1" spc="-15" dirty="0" err="1">
                <a:latin typeface="Calibri"/>
                <a:cs typeface="Calibri"/>
              </a:rPr>
              <a:t>Waldbrände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– </a:t>
            </a:r>
            <a:r>
              <a:rPr b="1" spc="-10" dirty="0" err="1">
                <a:latin typeface="Calibri"/>
                <a:cs typeface="Calibri"/>
              </a:rPr>
              <a:t>Rodungen</a:t>
            </a:r>
            <a:r>
              <a:rPr lang="de-CH" b="1" spc="-10" dirty="0">
                <a:latin typeface="Calibri"/>
                <a:cs typeface="Calibri"/>
              </a:rPr>
              <a:t> – Verlust Landwirtschaft – Hungersnöte.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5" dirty="0" err="1">
                <a:latin typeface="Calibri"/>
                <a:cs typeface="Calibri"/>
              </a:rPr>
              <a:t>Anstieg</a:t>
            </a:r>
            <a:r>
              <a:rPr b="1" spc="-5" dirty="0">
                <a:latin typeface="Calibri"/>
                <a:cs typeface="Calibri"/>
              </a:rPr>
              <a:t> Meeresspiegel </a:t>
            </a:r>
            <a:r>
              <a:rPr b="1" dirty="0">
                <a:latin typeface="Calibri"/>
                <a:cs typeface="Calibri"/>
              </a:rPr>
              <a:t>– </a:t>
            </a:r>
            <a:r>
              <a:rPr b="1" spc="-10" dirty="0">
                <a:latin typeface="Calibri"/>
                <a:cs typeface="Calibri"/>
              </a:rPr>
              <a:t>Flüchtlinge. </a:t>
            </a:r>
            <a:r>
              <a:rPr b="1" spc="-20" dirty="0" err="1">
                <a:latin typeface="Calibri"/>
                <a:cs typeface="Calibri"/>
              </a:rPr>
              <a:t>Verlust</a:t>
            </a:r>
            <a:r>
              <a:rPr b="1" spc="155" dirty="0">
                <a:latin typeface="Calibri"/>
                <a:cs typeface="Calibri"/>
              </a:rPr>
              <a:t> </a:t>
            </a:r>
            <a:r>
              <a:rPr b="1" spc="-15" dirty="0" err="1">
                <a:latin typeface="Calibri"/>
                <a:cs typeface="Calibri"/>
              </a:rPr>
              <a:t>Biodiversität</a:t>
            </a:r>
            <a:r>
              <a:rPr lang="de-CH" b="1" spc="-15" dirty="0">
                <a:latin typeface="Calibri"/>
                <a:cs typeface="Calibri"/>
              </a:rPr>
              <a:t>. Mehr Krankheiten.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de-CH" b="1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2000" b="1" spc="-15" dirty="0">
                <a:latin typeface="Calibri"/>
                <a:cs typeface="Calibri"/>
              </a:rPr>
              <a:t>Pariser Klimaabkommen erfüllen: Minus 50% CO2-Emissioen bis 2030. 2050 Netto-Null. 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8843" y="1450188"/>
            <a:ext cx="2703577" cy="16565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0676" y="3588359"/>
            <a:ext cx="2735579" cy="16565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0610" y="3577312"/>
            <a:ext cx="2751815" cy="168048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397742" y="63432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5588" y="1450188"/>
            <a:ext cx="2735579" cy="1656588"/>
          </a:xfrm>
          <a:prstGeom prst="rect">
            <a:avLst/>
          </a:prstGeom>
        </p:spPr>
      </p:pic>
      <p:pic>
        <p:nvPicPr>
          <p:cNvPr id="23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00042" y="1460525"/>
            <a:ext cx="2735579" cy="1656588"/>
          </a:xfrm>
          <a:prstGeom prst="rect">
            <a:avLst/>
          </a:prstGeom>
        </p:spPr>
      </p:pic>
      <p:pic>
        <p:nvPicPr>
          <p:cNvPr id="24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397" y="1450188"/>
            <a:ext cx="2737104" cy="1656588"/>
          </a:xfrm>
          <a:prstGeom prst="rect">
            <a:avLst/>
          </a:prstGeom>
        </p:spPr>
      </p:pic>
      <p:pic>
        <p:nvPicPr>
          <p:cNvPr id="26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8397" y="3588359"/>
            <a:ext cx="2737104" cy="1656588"/>
          </a:xfrm>
          <a:prstGeom prst="rect">
            <a:avLst/>
          </a:prstGeom>
        </p:spPr>
      </p:pic>
      <p:pic>
        <p:nvPicPr>
          <p:cNvPr id="27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28945" y="3588359"/>
            <a:ext cx="2735579" cy="1656588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634002-C223-3304-2B1F-ADA2683C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39" y="432502"/>
            <a:ext cx="102768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lang="de-CH" sz="2400" b="1" spc="-15" dirty="0"/>
              <a:t>Schweiz </a:t>
            </a:r>
            <a:r>
              <a:rPr sz="2400" b="1" spc="-15" dirty="0" err="1"/>
              <a:t>Treibhausgasemissionen</a:t>
            </a:r>
            <a:r>
              <a:rPr sz="2400" b="1" spc="-15" dirty="0"/>
              <a:t> </a:t>
            </a:r>
            <a:r>
              <a:rPr sz="2400" b="1" dirty="0"/>
              <a:t>51 </a:t>
            </a:r>
            <a:r>
              <a:rPr sz="2400" b="1" spc="-5" dirty="0"/>
              <a:t>Mio. </a:t>
            </a:r>
            <a:r>
              <a:rPr sz="2400" b="1" spc="-50" dirty="0"/>
              <a:t>Tonnen</a:t>
            </a:r>
            <a:r>
              <a:rPr sz="2400" b="1" spc="-10" dirty="0"/>
              <a:t> </a:t>
            </a:r>
            <a:r>
              <a:rPr sz="2400" b="1" spc="-15" dirty="0"/>
              <a:t>CO</a:t>
            </a:r>
            <a:r>
              <a:rPr sz="2400" b="1" spc="-22" baseline="-21164" dirty="0"/>
              <a:t>2eq</a:t>
            </a:r>
            <a:r>
              <a:rPr sz="2400" b="1" spc="-15" dirty="0"/>
              <a:t>/</a:t>
            </a:r>
            <a:r>
              <a:rPr lang="de-CH" sz="2400" b="1" spc="-15" dirty="0"/>
              <a:t>Jahr</a:t>
            </a:r>
            <a:endParaRPr sz="2400" b="1" dirty="0">
              <a:highlight>
                <a:srgbClr val="FFFF00"/>
              </a:highlight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4060" y="1965960"/>
            <a:ext cx="8232648" cy="37429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8687" y="1049528"/>
            <a:ext cx="106961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Calibri"/>
                <a:cs typeface="Calibri"/>
              </a:rPr>
              <a:t>Anteil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de-CH" sz="2400" spc="-10" dirty="0">
                <a:latin typeface="Calibri"/>
                <a:cs typeface="Calibri"/>
              </a:rPr>
              <a:t>Schweiz</a:t>
            </a:r>
            <a:r>
              <a:rPr lang="de-CH" sz="2400" spc="-5" dirty="0">
                <a:latin typeface="Calibri"/>
                <a:cs typeface="Calibri"/>
              </a:rPr>
              <a:t>: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0. 1 </a:t>
            </a:r>
            <a:r>
              <a:rPr lang="de-CH" sz="2400" dirty="0">
                <a:latin typeface="Calibri"/>
                <a:cs typeface="Calibri"/>
              </a:rPr>
              <a:t>% </a:t>
            </a:r>
            <a:r>
              <a:rPr sz="2400" spc="-10" dirty="0" err="1">
                <a:latin typeface="Calibri"/>
                <a:cs typeface="Calibri"/>
              </a:rPr>
              <a:t>weltweit</a:t>
            </a:r>
            <a:r>
              <a:rPr lang="de-CH" sz="2400" spc="-10" dirty="0">
                <a:latin typeface="Calibri"/>
                <a:cs typeface="Calibri"/>
              </a:rPr>
              <a:t>. </a:t>
            </a:r>
            <a:r>
              <a:rPr sz="2400" spc="-15" dirty="0">
                <a:latin typeface="Calibri"/>
                <a:cs typeface="Calibri"/>
              </a:rPr>
              <a:t>Pro </a:t>
            </a:r>
            <a:r>
              <a:rPr sz="2400" spc="-25" dirty="0">
                <a:latin typeface="Calibri"/>
                <a:cs typeface="Calibri"/>
              </a:rPr>
              <a:t>Kopf </a:t>
            </a:r>
            <a:r>
              <a:rPr sz="2400" spc="-5" dirty="0">
                <a:latin typeface="Calibri"/>
                <a:cs typeface="Calibri"/>
              </a:rPr>
              <a:t>4.8 </a:t>
            </a:r>
            <a:r>
              <a:rPr sz="2400" spc="-20" dirty="0">
                <a:latin typeface="Calibri"/>
                <a:cs typeface="Calibri"/>
              </a:rPr>
              <a:t>t/a</a:t>
            </a:r>
            <a:r>
              <a:rPr lang="de-CH" sz="2400" spc="-20" dirty="0">
                <a:latin typeface="Calibri"/>
                <a:cs typeface="Calibri"/>
              </a:rPr>
              <a:t>, c</a:t>
            </a:r>
            <a:r>
              <a:rPr lang="de-CH" sz="2400" dirty="0">
                <a:latin typeface="Calibri"/>
                <a:cs typeface="Calibri"/>
              </a:rPr>
              <a:t>a. </a:t>
            </a:r>
            <a:r>
              <a:rPr sz="2400" dirty="0">
                <a:latin typeface="Calibri"/>
                <a:cs typeface="Calibri"/>
              </a:rPr>
              <a:t>12 </a:t>
            </a:r>
            <a:r>
              <a:rPr sz="2400" spc="-20" dirty="0">
                <a:latin typeface="Calibri"/>
                <a:cs typeface="Calibri"/>
              </a:rPr>
              <a:t>t/a </a:t>
            </a:r>
            <a:r>
              <a:rPr sz="2400" dirty="0" err="1">
                <a:latin typeface="Calibri"/>
                <a:cs typeface="Calibri"/>
              </a:rPr>
              <a:t>inkl</a:t>
            </a:r>
            <a:r>
              <a:rPr lang="de-CH" sz="2400" dirty="0" err="1">
                <a:latin typeface="Calibri"/>
                <a:cs typeface="Calibri"/>
              </a:rPr>
              <a:t>usive</a:t>
            </a:r>
            <a:r>
              <a:rPr lang="de-CH" sz="2400" dirty="0">
                <a:latin typeface="Calibri"/>
                <a:cs typeface="Calibri"/>
              </a:rPr>
              <a:t> </a:t>
            </a:r>
            <a:r>
              <a:rPr lang="de-CH" sz="2400" spc="-38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Ausland</a:t>
            </a:r>
            <a:r>
              <a:rPr lang="de-CH" sz="2400" dirty="0">
                <a:latin typeface="Calibri"/>
                <a:cs typeface="Calibri"/>
              </a:rPr>
              <a:t>. 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0266" y="6222898"/>
            <a:ext cx="1509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471C4"/>
                </a:solidFill>
                <a:latin typeface="Calibri"/>
                <a:cs typeface="Calibri"/>
              </a:rPr>
              <a:t>energie-wende-ja.ch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7742" y="624118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73F17B-4822-2EFC-0D09-8D7F64E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3DFE2F0-F74C-53E5-D7B5-99816C03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01" y="1430063"/>
            <a:ext cx="5551503" cy="51224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5D7BB2-3527-10A4-7B85-C60B8230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CO2-Emissionen pro Kopf – Klimaziele Bund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CE14B7-C5D6-65FE-7E62-8473E0189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6" y="1862636"/>
            <a:ext cx="5610468" cy="440116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308A18-9E8D-5841-00B1-0D7F0D2E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358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0BEB3-0635-4654-A788-40A1286B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79" y="381002"/>
            <a:ext cx="10822021" cy="1032752"/>
          </a:xfrm>
        </p:spPr>
        <p:txBody>
          <a:bodyPr>
            <a:normAutofit/>
          </a:bodyPr>
          <a:lstStyle/>
          <a:p>
            <a:pPr defTabSz="4484688"/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Ziele Klimapolitik – Versorgungssicherheit Energie </a:t>
            </a:r>
            <a:r>
              <a:rPr lang="de-CH" sz="2400" dirty="0">
                <a:latin typeface="CIDFont+F3"/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41B018-3637-47CE-ABD8-57DCF4D08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80" y="1267934"/>
            <a:ext cx="5942120" cy="528850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CH" sz="2400" b="1" dirty="0">
                <a:latin typeface="CIDFont+F1"/>
              </a:rPr>
              <a:t>Bundesrat (siehe Grafik links):  </a:t>
            </a:r>
          </a:p>
          <a:p>
            <a:pPr lvl="1"/>
            <a:r>
              <a:rPr lang="de-CH" sz="2000" dirty="0">
                <a:latin typeface="CIDFont+F1"/>
              </a:rPr>
              <a:t>2030 minus 50% THG gegenüber 1990. Ausland?</a:t>
            </a:r>
          </a:p>
          <a:p>
            <a:pPr lvl="1"/>
            <a:r>
              <a:rPr lang="de-CH" sz="2000" dirty="0">
                <a:latin typeface="CIDFont+F1"/>
              </a:rPr>
              <a:t>2050 Netto-Null Plus?</a:t>
            </a:r>
            <a:endParaRPr lang="de-CH" sz="2000" dirty="0">
              <a:latin typeface="CIDFont+F3"/>
            </a:endParaRPr>
          </a:p>
          <a:p>
            <a:pPr marL="0" indent="0" algn="l">
              <a:buNone/>
            </a:pPr>
            <a:r>
              <a:rPr lang="de-CH" sz="2400" b="1" dirty="0">
                <a:latin typeface="CIDFont+F3"/>
              </a:rPr>
              <a:t>Forderung Sicht Klima</a:t>
            </a:r>
            <a:r>
              <a:rPr lang="de-CH" sz="2400" dirty="0">
                <a:latin typeface="CIDFont+F3"/>
              </a:rPr>
              <a:t>: </a:t>
            </a:r>
          </a:p>
          <a:p>
            <a:pPr lvl="1"/>
            <a:r>
              <a:rPr lang="de-CH" sz="2000" dirty="0">
                <a:latin typeface="CIDFont+F1"/>
              </a:rPr>
              <a:t>CO</a:t>
            </a:r>
            <a:r>
              <a:rPr lang="de-CH" sz="2000" baseline="-25000" dirty="0">
                <a:latin typeface="CIDFont+F1"/>
              </a:rPr>
              <a:t>2eq</a:t>
            </a:r>
            <a:r>
              <a:rPr lang="de-CH" sz="2000" dirty="0">
                <a:latin typeface="CIDFont+F1"/>
              </a:rPr>
              <a:t>-Budget Schweiz ca. 420 Mio. t nicht überschreiten für 1.5° C-Ziel. </a:t>
            </a:r>
            <a:br>
              <a:rPr lang="de-CH" sz="2000" dirty="0">
                <a:latin typeface="CIDFont+F1"/>
              </a:rPr>
            </a:br>
            <a:endParaRPr lang="de-CH" sz="2000" dirty="0">
              <a:latin typeface="CIDFont+F1"/>
            </a:endParaRPr>
          </a:p>
          <a:p>
            <a:pPr marL="0" indent="0" algn="l">
              <a:buNone/>
            </a:pPr>
            <a:r>
              <a:rPr lang="de-CH" sz="2400" b="1" dirty="0">
                <a:latin typeface="CIDFont+F3"/>
              </a:rPr>
              <a:t>Statt 70 % fossile Energien</a:t>
            </a:r>
            <a:r>
              <a:rPr lang="de-CH" sz="2400" dirty="0">
                <a:latin typeface="CIDFont+F3"/>
              </a:rPr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de-CH" sz="2000" b="1" dirty="0">
                <a:latin typeface="CIDFont+F3"/>
              </a:rPr>
              <a:t>Erneuerbare Energien + Effizienz: Wärmepumpen, </a:t>
            </a:r>
            <a:r>
              <a:rPr lang="de-CH" sz="2000" b="1" dirty="0" err="1">
                <a:latin typeface="CIDFont+F3"/>
              </a:rPr>
              <a:t>eMobilität</a:t>
            </a:r>
            <a:r>
              <a:rPr lang="de-CH" sz="2000" b="1" dirty="0">
                <a:latin typeface="CIDFont+F3"/>
              </a:rPr>
              <a:t> etc.</a:t>
            </a:r>
          </a:p>
          <a:p>
            <a:pPr marL="0" indent="0" algn="l">
              <a:spcBef>
                <a:spcPts val="1800"/>
              </a:spcBef>
              <a:buNone/>
            </a:pPr>
            <a:r>
              <a:rPr lang="de-CH" sz="2400" b="1" dirty="0">
                <a:latin typeface="CIDFont+F3"/>
              </a:rPr>
              <a:t>Neue Ziele Erneuerbare Energien bis 2035</a:t>
            </a:r>
            <a:r>
              <a:rPr lang="de-CH" sz="2400" dirty="0">
                <a:latin typeface="CIDFont+F3"/>
              </a:rPr>
              <a:t>: </a:t>
            </a:r>
          </a:p>
          <a:p>
            <a:pPr lvl="1"/>
            <a:r>
              <a:rPr lang="de-CH" sz="2000" dirty="0">
                <a:latin typeface="CIDFont+F1"/>
              </a:rPr>
              <a:t>35 TWh/a Solarenergie, 3 TWh/a Wind, </a:t>
            </a:r>
          </a:p>
          <a:p>
            <a:pPr lvl="1"/>
            <a:r>
              <a:rPr lang="de-CH" sz="2000" dirty="0">
                <a:latin typeface="CIDFont+F1"/>
              </a:rPr>
              <a:t>+2 TWh/a Wasserkraft 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5F47896E-A6C1-0434-D7F3-CDB876A05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34"/>
          <a:stretch/>
        </p:blipFill>
        <p:spPr>
          <a:xfrm>
            <a:off x="6249880" y="2777836"/>
            <a:ext cx="5942120" cy="3582531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C30DF4-637D-4F2F-F4B5-DDAE6EDE0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" r="26929" b="83924"/>
          <a:stretch/>
        </p:blipFill>
        <p:spPr>
          <a:xfrm>
            <a:off x="6359233" y="1780309"/>
            <a:ext cx="5826771" cy="94903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C08404-DFF3-8334-3487-022D5026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24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2CD9A-9557-5B36-959B-7BE9462A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Ziele Klimapolitik – Notwendigkeiten IPCC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EC5C31-5BFF-81E7-A0FA-B6D36A89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21288183" cy="9997941"/>
          </a:xfrm>
        </p:spPr>
        <p:txBody>
          <a:bodyPr/>
          <a:lstStyle/>
          <a:p>
            <a:r>
              <a:rPr lang="de-CH" dirty="0"/>
              <a:t>Varianten Absenkpfade</a:t>
            </a:r>
          </a:p>
          <a:p>
            <a:pPr lvl="1"/>
            <a:r>
              <a:rPr lang="de-CH" dirty="0"/>
              <a:t>1.5°C mit 400 </a:t>
            </a:r>
            <a:r>
              <a:rPr lang="de-CH" dirty="0" err="1"/>
              <a:t>Gt</a:t>
            </a:r>
            <a:endParaRPr lang="de-CH" dirty="0"/>
          </a:p>
          <a:p>
            <a:pPr lvl="1"/>
            <a:r>
              <a:rPr lang="de-CH" dirty="0"/>
              <a:t>2.0°C mit 1150 </a:t>
            </a:r>
            <a:r>
              <a:rPr lang="de-CH" dirty="0" err="1"/>
              <a:t>Gt</a:t>
            </a: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r>
              <a:rPr lang="de-CH" dirty="0"/>
              <a:t>Lineare vs. Exponentielle </a:t>
            </a:r>
            <a:br>
              <a:rPr lang="de-CH" dirty="0"/>
            </a:br>
            <a:r>
              <a:rPr lang="de-CH" dirty="0"/>
              <a:t>Absenkkurve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9FD3AB-D512-388D-3D32-97046DB5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9280B2BB-F5B2-229F-5931-7D6F3B7E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3" y="1825624"/>
            <a:ext cx="6944677" cy="417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5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BF7D8-ED4D-9B76-C0ED-BF307D37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55" y="365125"/>
            <a:ext cx="10960272" cy="1325563"/>
          </a:xfrm>
        </p:spPr>
        <p:txBody>
          <a:bodyPr/>
          <a:lstStyle/>
          <a:p>
            <a:r>
              <a:rPr lang="de-CH" dirty="0"/>
              <a:t>Zubau Fotovoltaik - PV - 35 TWh/a 2035 </a:t>
            </a:r>
            <a:br>
              <a:rPr lang="de-CH" dirty="0"/>
            </a:br>
            <a:r>
              <a:rPr lang="de-CH" dirty="0"/>
              <a:t>entspricht ca. Strom aus Wasserkraft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429420-BB37-9CA3-EBEC-699872A16414}"/>
              </a:ext>
            </a:extLst>
          </p:cNvPr>
          <p:cNvSpPr txBox="1"/>
          <p:nvPr/>
        </p:nvSpPr>
        <p:spPr>
          <a:xfrm>
            <a:off x="8433785" y="1887008"/>
            <a:ext cx="3433960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sz="1800" dirty="0"/>
              <a:t>2021: 3.8 TWh/a</a:t>
            </a:r>
            <a:br>
              <a:rPr lang="de-CH" sz="1800" dirty="0"/>
            </a:br>
            <a:r>
              <a:rPr lang="de-CH" sz="1800" dirty="0"/>
              <a:t>PV-Zubau 2022: + 0.81 TWh/a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/>
              <a:t>PV-Zubau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2022-2025 </a:t>
            </a:r>
            <a:r>
              <a:rPr lang="de-CH" sz="1400" b="1" dirty="0">
                <a:sym typeface="Symbol" panose="05050102010706020507" pitchFamily="18" charset="2"/>
              </a:rPr>
              <a:t> </a:t>
            </a:r>
            <a:r>
              <a:rPr lang="de-CH" b="1" dirty="0">
                <a:sym typeface="Symbol" panose="05050102010706020507" pitchFamily="18" charset="2"/>
              </a:rPr>
              <a:t>ca. 30</a:t>
            </a:r>
            <a:r>
              <a:rPr lang="de-CH" sz="1800" dirty="0"/>
              <a:t>% p.a</a:t>
            </a:r>
            <a:r>
              <a:rPr lang="de-CH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/>
              <a:t>2026-2035</a:t>
            </a:r>
            <a:r>
              <a:rPr lang="de-CH" sz="1400" b="1" dirty="0">
                <a:sym typeface="Symbol" panose="05050102010706020507" pitchFamily="18" charset="2"/>
              </a:rPr>
              <a:t>  </a:t>
            </a:r>
            <a:r>
              <a:rPr lang="de-CH" b="1" dirty="0">
                <a:sym typeface="Symbol" panose="05050102010706020507" pitchFamily="18" charset="2"/>
              </a:rPr>
              <a:t>ca. 10-15 </a:t>
            </a:r>
            <a:r>
              <a:rPr lang="de-CH" sz="1800" dirty="0"/>
              <a:t>% p.a.</a:t>
            </a:r>
          </a:p>
          <a:p>
            <a:pPr marL="0" indent="0">
              <a:spcBef>
                <a:spcPts val="600"/>
              </a:spcBef>
              <a:buNone/>
            </a:pPr>
            <a:endParaRPr lang="de-CH" dirty="0"/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A</a:t>
            </a:r>
            <a:r>
              <a:rPr lang="de-CH" sz="1800" dirty="0"/>
              <a:t>lle Kategorien PV: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Dach, Fassaden, Infrastrukturen, Freiflächen.</a:t>
            </a:r>
            <a:r>
              <a:rPr lang="de-CH" sz="18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de-CH" dirty="0"/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Fördermittel optimiert einsetzen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/>
              <a:t>Mehr Arbeitskräfte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Weniger Bürokratie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Lieferketten sicher stellen</a:t>
            </a:r>
          </a:p>
          <a:p>
            <a:pPr marL="0" indent="0">
              <a:spcBef>
                <a:spcPts val="600"/>
              </a:spcBef>
              <a:buNone/>
            </a:pPr>
            <a:endParaRPr lang="de-CH" dirty="0"/>
          </a:p>
          <a:p>
            <a:pPr marL="0" indent="0">
              <a:spcBef>
                <a:spcPts val="600"/>
              </a:spcBef>
              <a:buNone/>
            </a:pPr>
            <a:r>
              <a:rPr lang="de-CH" sz="1800" dirty="0"/>
              <a:t>  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E0DCE9E-A743-2421-31BB-E6E577675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702984"/>
              </p:ext>
            </p:extLst>
          </p:nvPr>
        </p:nvGraphicFramePr>
        <p:xfrm>
          <a:off x="629055" y="1770209"/>
          <a:ext cx="74838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87FE9B-3A90-1197-8FFA-5368CCD4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5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Breitbild</PresentationFormat>
  <Paragraphs>208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CIDFont+F1</vt:lpstr>
      <vt:lpstr>CIDFont+F3</vt:lpstr>
      <vt:lpstr>Office</vt:lpstr>
      <vt:lpstr>Benutzerdefiniertes Design</vt:lpstr>
      <vt:lpstr>1_Benutzerdefiniertes Design</vt:lpstr>
      <vt:lpstr>Entwurf  «Für eine CO2-neutrale Schweiz  mit Versorgungssicherheit» </vt:lpstr>
      <vt:lpstr>In Kürze</vt:lpstr>
      <vt:lpstr>PowerPoint-Präsentation</vt:lpstr>
      <vt:lpstr>Menschen gemachte Klimakrise</vt:lpstr>
      <vt:lpstr>Schweiz Treibhausgasemissionen 51 Mio. Tonnen CO2eq/Jahr</vt:lpstr>
      <vt:lpstr>CO2-Emissionen pro Kopf – Klimaziele Bund</vt:lpstr>
      <vt:lpstr>Ziele Klimapolitik – Versorgungssicherheit Energie  </vt:lpstr>
      <vt:lpstr>Ziele Klimapolitik – Notwendigkeiten IPCC</vt:lpstr>
      <vt:lpstr>Zubau Fotovoltaik - PV - 35 TWh/a 2035  entspricht ca. Strom aus Wasserkraft</vt:lpstr>
      <vt:lpstr>Mobilität: Externe Kosten</vt:lpstr>
      <vt:lpstr>Mobilität</vt:lpstr>
      <vt:lpstr>Gebäude</vt:lpstr>
      <vt:lpstr>Gebäude: Erneuerbar rentabel!</vt:lpstr>
      <vt:lpstr>Wirtschaft </vt:lpstr>
      <vt:lpstr>Abfälle: Materialwirtschaft &amp; Entsorgung</vt:lpstr>
      <vt:lpstr>Landwirtschaft &amp; Ernährung </vt:lpstr>
      <vt:lpstr>Flugverkehr </vt:lpstr>
      <vt:lpstr>Energie-, CO2-Gesetz, Raumplanung. Gletscherinitiative</vt:lpstr>
      <vt:lpstr>Abgabenbelastung minus Rückverteilung: 4 Personen-Haushalte</vt:lpstr>
      <vt:lpstr>International</vt:lpstr>
      <vt:lpstr>Reserve für Verein energie-wende-ja </vt:lpstr>
      <vt:lpstr>Spenden – Mitgliedschaft – Sponsoring energie-wende-ja  </vt:lpstr>
      <vt:lpstr>Besten Dank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Ruedi</dc:creator>
  <cp:lastModifiedBy>Ruedi</cp:lastModifiedBy>
  <cp:revision>95</cp:revision>
  <dcterms:created xsi:type="dcterms:W3CDTF">2021-08-24T13:32:11Z</dcterms:created>
  <dcterms:modified xsi:type="dcterms:W3CDTF">2022-06-20T15:37:12Z</dcterms:modified>
</cp:coreProperties>
</file>