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748" r:id="rId3"/>
    <p:sldId id="258" r:id="rId4"/>
    <p:sldId id="734" r:id="rId5"/>
    <p:sldId id="718" r:id="rId6"/>
    <p:sldId id="719" r:id="rId7"/>
    <p:sldId id="701" r:id="rId8"/>
    <p:sldId id="721" r:id="rId9"/>
    <p:sldId id="463" r:id="rId10"/>
    <p:sldId id="691" r:id="rId11"/>
    <p:sldId id="681" r:id="rId12"/>
    <p:sldId id="692" r:id="rId13"/>
    <p:sldId id="737" r:id="rId14"/>
    <p:sldId id="694" r:id="rId15"/>
    <p:sldId id="693" r:id="rId16"/>
    <p:sldId id="695" r:id="rId17"/>
    <p:sldId id="709" r:id="rId18"/>
    <p:sldId id="700" r:id="rId19"/>
    <p:sldId id="710" r:id="rId20"/>
    <p:sldId id="703" r:id="rId21"/>
    <p:sldId id="739" r:id="rId22"/>
    <p:sldId id="731" r:id="rId23"/>
    <p:sldId id="741" r:id="rId24"/>
    <p:sldId id="730" r:id="rId25"/>
    <p:sldId id="738" r:id="rId26"/>
    <p:sldId id="732" r:id="rId27"/>
    <p:sldId id="698" r:id="rId28"/>
    <p:sldId id="699" r:id="rId29"/>
    <p:sldId id="742" r:id="rId30"/>
    <p:sldId id="715" r:id="rId31"/>
    <p:sldId id="688" r:id="rId32"/>
    <p:sldId id="743" r:id="rId33"/>
    <p:sldId id="744" r:id="rId34"/>
    <p:sldId id="722" r:id="rId35"/>
    <p:sldId id="723" r:id="rId36"/>
    <p:sldId id="725" r:id="rId37"/>
    <p:sldId id="747" r:id="rId38"/>
    <p:sldId id="726" r:id="rId39"/>
    <p:sldId id="727" r:id="rId40"/>
    <p:sldId id="728" r:id="rId41"/>
    <p:sldId id="729" r:id="rId42"/>
    <p:sldId id="689" r:id="rId43"/>
    <p:sldId id="690" r:id="rId44"/>
  </p:sldIdLst>
  <p:sldSz cx="12192000" cy="6858000"/>
  <p:notesSz cx="6864350" cy="99949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edi" initials="R" lastIdx="4" clrIdx="0">
    <p:extLst>
      <p:ext uri="{19B8F6BF-5375-455C-9EA6-DF929625EA0E}">
        <p15:presenceInfo xmlns:p15="http://schemas.microsoft.com/office/powerpoint/2012/main" userId="Ruedi" providerId="None"/>
      </p:ext>
    </p:extLst>
  </p:cmAuthor>
  <p:cmAuthor id="2" name="Walter Ott" initials="WO" lastIdx="16" clrIdx="1">
    <p:extLst>
      <p:ext uri="{19B8F6BF-5375-455C-9EA6-DF929625EA0E}">
        <p15:presenceInfo xmlns:p15="http://schemas.microsoft.com/office/powerpoint/2012/main" userId="S::Walter.Ott@econcept.ch::1ad7634a-8ad5-491b-9a4d-1e23d7899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4-20T14:33:27.093" idx="4">
    <p:pos x="6456" y="3217"/>
    <p:text>Heizöl EL 2020 27 TWh/a, - Effi Gebäude - Umstellung Elektroheizungen + Neubau, Annahme JAZ WP 3.5-4 --&gt; ca. +5 TWh/a</p:text>
    <p:extLst>
      <p:ext uri="{C676402C-5697-4E1C-873F-D02D1690AC5C}">
        <p15:threadingInfo xmlns:p15="http://schemas.microsoft.com/office/powerpoint/2012/main" timeZoneBias="-120"/>
      </p:ext>
    </p:extLst>
  </p:cm>
  <p:cm authorId="2" dt="2022-04-20T14:37:30.422" idx="5">
    <p:pos x="6456" y="3042"/>
    <p:text>Benzin+Diesel 2020 54 TWh/a: E-Mobilität ca. 1/4 --&gt; +13 TWh/a</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4-17T12:58:25.165" idx="4">
    <p:pos x="7256" y="714"/>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74552" cy="501481"/>
          </a:xfrm>
          <a:prstGeom prst="rect">
            <a:avLst/>
          </a:prstGeom>
        </p:spPr>
        <p:txBody>
          <a:bodyPr vert="horz" lIns="96316" tIns="48158" rIns="96316" bIns="48158" rtlCol="0"/>
          <a:lstStyle>
            <a:lvl1pPr algn="l">
              <a:defRPr sz="1300"/>
            </a:lvl1pPr>
          </a:lstStyle>
          <a:p>
            <a:endParaRPr lang="de-CH"/>
          </a:p>
        </p:txBody>
      </p:sp>
      <p:sp>
        <p:nvSpPr>
          <p:cNvPr id="3" name="Datumsplatzhalter 2"/>
          <p:cNvSpPr>
            <a:spLocks noGrp="1"/>
          </p:cNvSpPr>
          <p:nvPr>
            <p:ph type="dt" idx="1"/>
          </p:nvPr>
        </p:nvSpPr>
        <p:spPr>
          <a:xfrm>
            <a:off x="3888211" y="0"/>
            <a:ext cx="2974552" cy="501481"/>
          </a:xfrm>
          <a:prstGeom prst="rect">
            <a:avLst/>
          </a:prstGeom>
        </p:spPr>
        <p:txBody>
          <a:bodyPr vert="horz" lIns="96316" tIns="48158" rIns="96316" bIns="48158" rtlCol="0"/>
          <a:lstStyle>
            <a:lvl1pPr algn="r">
              <a:defRPr sz="1300"/>
            </a:lvl1pPr>
          </a:lstStyle>
          <a:p>
            <a:fld id="{7481FB34-FAFD-48BB-B07D-AE1BC89E0641}" type="datetimeFigureOut">
              <a:rPr lang="de-CH" smtClean="0"/>
              <a:t>24.06.2022</a:t>
            </a:fld>
            <a:endParaRPr lang="de-CH"/>
          </a:p>
        </p:txBody>
      </p:sp>
      <p:sp>
        <p:nvSpPr>
          <p:cNvPr id="4" name="Folienbildplatzhalter 3"/>
          <p:cNvSpPr>
            <a:spLocks noGrp="1" noRot="1" noChangeAspect="1"/>
          </p:cNvSpPr>
          <p:nvPr>
            <p:ph type="sldImg" idx="2"/>
          </p:nvPr>
        </p:nvSpPr>
        <p:spPr>
          <a:xfrm>
            <a:off x="434975" y="1249363"/>
            <a:ext cx="5994400" cy="3373437"/>
          </a:xfrm>
          <a:prstGeom prst="rect">
            <a:avLst/>
          </a:prstGeom>
          <a:noFill/>
          <a:ln w="12700">
            <a:solidFill>
              <a:prstClr val="black"/>
            </a:solidFill>
          </a:ln>
        </p:spPr>
        <p:txBody>
          <a:bodyPr vert="horz" lIns="96316" tIns="48158" rIns="96316" bIns="48158" rtlCol="0" anchor="ctr"/>
          <a:lstStyle/>
          <a:p>
            <a:endParaRPr lang="de-CH"/>
          </a:p>
        </p:txBody>
      </p:sp>
      <p:sp>
        <p:nvSpPr>
          <p:cNvPr id="5" name="Notizenplatzhalter 4"/>
          <p:cNvSpPr>
            <a:spLocks noGrp="1"/>
          </p:cNvSpPr>
          <p:nvPr>
            <p:ph type="body" sz="quarter" idx="3"/>
          </p:nvPr>
        </p:nvSpPr>
        <p:spPr>
          <a:xfrm>
            <a:off x="686435" y="4810046"/>
            <a:ext cx="5491480" cy="3935492"/>
          </a:xfrm>
          <a:prstGeom prst="rect">
            <a:avLst/>
          </a:prstGeom>
        </p:spPr>
        <p:txBody>
          <a:bodyPr vert="horz" lIns="96316" tIns="48158" rIns="96316" bIns="4815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2" y="9493422"/>
            <a:ext cx="2974552" cy="501479"/>
          </a:xfrm>
          <a:prstGeom prst="rect">
            <a:avLst/>
          </a:prstGeom>
        </p:spPr>
        <p:txBody>
          <a:bodyPr vert="horz" lIns="96316" tIns="48158" rIns="96316" bIns="48158" rtlCol="0" anchor="b"/>
          <a:lstStyle>
            <a:lvl1pPr algn="l">
              <a:defRPr sz="1300"/>
            </a:lvl1pPr>
          </a:lstStyle>
          <a:p>
            <a:endParaRPr lang="de-CH"/>
          </a:p>
        </p:txBody>
      </p:sp>
      <p:sp>
        <p:nvSpPr>
          <p:cNvPr id="7" name="Foliennummernplatzhalter 6"/>
          <p:cNvSpPr>
            <a:spLocks noGrp="1"/>
          </p:cNvSpPr>
          <p:nvPr>
            <p:ph type="sldNum" sz="quarter" idx="5"/>
          </p:nvPr>
        </p:nvSpPr>
        <p:spPr>
          <a:xfrm>
            <a:off x="3888211" y="9493422"/>
            <a:ext cx="2974552" cy="501479"/>
          </a:xfrm>
          <a:prstGeom prst="rect">
            <a:avLst/>
          </a:prstGeom>
        </p:spPr>
        <p:txBody>
          <a:bodyPr vert="horz" lIns="96316" tIns="48158" rIns="96316" bIns="48158" rtlCol="0" anchor="b"/>
          <a:lstStyle>
            <a:lvl1pPr algn="r">
              <a:defRPr sz="1300"/>
            </a:lvl1pPr>
          </a:lstStyle>
          <a:p>
            <a:fld id="{DD7139F3-D271-49F7-8339-11C31421645B}" type="slidenum">
              <a:rPr lang="de-CH" smtClean="0"/>
              <a:t>‹Nr.›</a:t>
            </a:fld>
            <a:endParaRPr lang="de-CH"/>
          </a:p>
        </p:txBody>
      </p:sp>
    </p:spTree>
    <p:extLst>
      <p:ext uri="{BB962C8B-B14F-4D97-AF65-F5344CB8AC3E}">
        <p14:creationId xmlns:p14="http://schemas.microsoft.com/office/powerpoint/2010/main" val="330928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1E4B7A8-9055-4079-9C76-77E0CC317879}" type="slidenum">
              <a:rPr lang="de-CH" smtClean="0"/>
              <a:t>11</a:t>
            </a:fld>
            <a:endParaRPr lang="de-CH"/>
          </a:p>
        </p:txBody>
      </p:sp>
    </p:spTree>
    <p:extLst>
      <p:ext uri="{BB962C8B-B14F-4D97-AF65-F5344CB8AC3E}">
        <p14:creationId xmlns:p14="http://schemas.microsoft.com/office/powerpoint/2010/main" val="78491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1E4B7A8-9055-4079-9C76-77E0CC317879}" type="slidenum">
              <a:rPr lang="de-CH" smtClean="0"/>
              <a:t>14</a:t>
            </a:fld>
            <a:endParaRPr lang="de-CH"/>
          </a:p>
        </p:txBody>
      </p:sp>
    </p:spTree>
    <p:extLst>
      <p:ext uri="{BB962C8B-B14F-4D97-AF65-F5344CB8AC3E}">
        <p14:creationId xmlns:p14="http://schemas.microsoft.com/office/powerpoint/2010/main" val="394667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8E5CE-5C4B-4560-8011-021B232BA3C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D920AF2D-05E9-4388-8AFB-F90B56BF87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72370F98-CF56-465E-881C-6C1EA6304C77}"/>
              </a:ext>
            </a:extLst>
          </p:cNvPr>
          <p:cNvSpPr>
            <a:spLocks noGrp="1"/>
          </p:cNvSpPr>
          <p:nvPr>
            <p:ph type="dt" sz="half" idx="10"/>
          </p:nvPr>
        </p:nvSpPr>
        <p:spPr/>
        <p:txBody>
          <a:bodyPr/>
          <a:lstStyle/>
          <a:p>
            <a:fld id="{5D2D3331-7137-461C-9113-C72FD160B106}" type="datetime1">
              <a:rPr lang="de-CH" smtClean="0"/>
              <a:t>24.06.2022</a:t>
            </a:fld>
            <a:endParaRPr lang="de-CH"/>
          </a:p>
        </p:txBody>
      </p:sp>
      <p:sp>
        <p:nvSpPr>
          <p:cNvPr id="5" name="Fußzeilenplatzhalter 4">
            <a:extLst>
              <a:ext uri="{FF2B5EF4-FFF2-40B4-BE49-F238E27FC236}">
                <a16:creationId xmlns:a16="http://schemas.microsoft.com/office/drawing/2014/main" id="{0111CF47-A93A-49BC-8304-86D17C26F191}"/>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1C00150E-8579-4F42-BC98-46B57BDB2D0D}"/>
              </a:ext>
            </a:extLst>
          </p:cNvPr>
          <p:cNvSpPr>
            <a:spLocks noGrp="1"/>
          </p:cNvSpPr>
          <p:nvPr>
            <p:ph type="sldNum" sz="quarter" idx="12"/>
          </p:nvPr>
        </p:nvSpPr>
        <p:spPr/>
        <p:txBody>
          <a:bodyPr/>
          <a:lstStyle/>
          <a:p>
            <a:fld id="{0AB65F57-5F13-43A1-8316-AB5F1C205C21}" type="slidenum">
              <a:rPr lang="de-CH" smtClean="0"/>
              <a:t>‹Nr.›</a:t>
            </a:fld>
            <a:endParaRPr lang="de-CH"/>
          </a:p>
        </p:txBody>
      </p:sp>
    </p:spTree>
    <p:extLst>
      <p:ext uri="{BB962C8B-B14F-4D97-AF65-F5344CB8AC3E}">
        <p14:creationId xmlns:p14="http://schemas.microsoft.com/office/powerpoint/2010/main" val="2067207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4B9723-D187-41D3-8FAA-D03F73525F4F}"/>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328F93F4-7FDD-4E2E-81BC-8D551FCCFF0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C3F9E9DE-7517-49BB-A3AD-48CE1F974ED9}"/>
              </a:ext>
            </a:extLst>
          </p:cNvPr>
          <p:cNvSpPr>
            <a:spLocks noGrp="1"/>
          </p:cNvSpPr>
          <p:nvPr>
            <p:ph type="dt" sz="half" idx="10"/>
          </p:nvPr>
        </p:nvSpPr>
        <p:spPr/>
        <p:txBody>
          <a:bodyPr/>
          <a:lstStyle/>
          <a:p>
            <a:fld id="{1752F70F-CCAF-4DF3-925B-5857B42885B8}" type="datetime1">
              <a:rPr lang="de-CH" smtClean="0"/>
              <a:t>24.06.2022</a:t>
            </a:fld>
            <a:endParaRPr lang="de-CH"/>
          </a:p>
        </p:txBody>
      </p:sp>
      <p:sp>
        <p:nvSpPr>
          <p:cNvPr id="5" name="Fußzeilenplatzhalter 4">
            <a:extLst>
              <a:ext uri="{FF2B5EF4-FFF2-40B4-BE49-F238E27FC236}">
                <a16:creationId xmlns:a16="http://schemas.microsoft.com/office/drawing/2014/main" id="{DA2F3765-0FA9-4205-B3FB-FCBECD92B256}"/>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BB10C896-23BB-4FF1-93CE-DDDBC29BC9F2}"/>
              </a:ext>
            </a:extLst>
          </p:cNvPr>
          <p:cNvSpPr>
            <a:spLocks noGrp="1"/>
          </p:cNvSpPr>
          <p:nvPr>
            <p:ph type="sldNum" sz="quarter" idx="12"/>
          </p:nvPr>
        </p:nvSpPr>
        <p:spPr/>
        <p:txBody>
          <a:bodyPr/>
          <a:lstStyle/>
          <a:p>
            <a:fld id="{0AB65F57-5F13-43A1-8316-AB5F1C205C21}" type="slidenum">
              <a:rPr lang="de-CH" smtClean="0"/>
              <a:t>‹Nr.›</a:t>
            </a:fld>
            <a:endParaRPr lang="de-CH"/>
          </a:p>
        </p:txBody>
      </p:sp>
    </p:spTree>
    <p:extLst>
      <p:ext uri="{BB962C8B-B14F-4D97-AF65-F5344CB8AC3E}">
        <p14:creationId xmlns:p14="http://schemas.microsoft.com/office/powerpoint/2010/main" val="1184202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236A788-0C7F-49C1-86F4-A85B1CD6F56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F178516E-35AA-4BE6-9160-D8707453161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3AC7EE8C-8AE2-4B2E-8C1D-8B2EA7893AED}"/>
              </a:ext>
            </a:extLst>
          </p:cNvPr>
          <p:cNvSpPr>
            <a:spLocks noGrp="1"/>
          </p:cNvSpPr>
          <p:nvPr>
            <p:ph type="dt" sz="half" idx="10"/>
          </p:nvPr>
        </p:nvSpPr>
        <p:spPr/>
        <p:txBody>
          <a:bodyPr/>
          <a:lstStyle/>
          <a:p>
            <a:fld id="{EFC92E32-E953-4C1B-AE12-F41FF6E376D6}" type="datetime1">
              <a:rPr lang="de-CH" smtClean="0"/>
              <a:t>24.06.2022</a:t>
            </a:fld>
            <a:endParaRPr lang="de-CH"/>
          </a:p>
        </p:txBody>
      </p:sp>
      <p:sp>
        <p:nvSpPr>
          <p:cNvPr id="5" name="Fußzeilenplatzhalter 4">
            <a:extLst>
              <a:ext uri="{FF2B5EF4-FFF2-40B4-BE49-F238E27FC236}">
                <a16:creationId xmlns:a16="http://schemas.microsoft.com/office/drawing/2014/main" id="{6BC9E46B-A06C-49D5-9C80-42E8B541010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A456F14E-D42D-4E2B-8215-3DBBD1D4697D}"/>
              </a:ext>
            </a:extLst>
          </p:cNvPr>
          <p:cNvSpPr>
            <a:spLocks noGrp="1"/>
          </p:cNvSpPr>
          <p:nvPr>
            <p:ph type="sldNum" sz="quarter" idx="12"/>
          </p:nvPr>
        </p:nvSpPr>
        <p:spPr/>
        <p:txBody>
          <a:bodyPr/>
          <a:lstStyle/>
          <a:p>
            <a:fld id="{0AB65F57-5F13-43A1-8316-AB5F1C205C21}" type="slidenum">
              <a:rPr lang="de-CH" smtClean="0"/>
              <a:t>‹Nr.›</a:t>
            </a:fld>
            <a:endParaRPr lang="de-CH"/>
          </a:p>
        </p:txBody>
      </p:sp>
    </p:spTree>
    <p:extLst>
      <p:ext uri="{BB962C8B-B14F-4D97-AF65-F5344CB8AC3E}">
        <p14:creationId xmlns:p14="http://schemas.microsoft.com/office/powerpoint/2010/main" val="3071606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C000E2E-B424-4BB0-8A51-A97B23CB7FFF}" type="datetime1">
              <a:rPr lang="de-CH" smtClean="0"/>
              <a:t>24.06.2022</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ct val="100000"/>
              </a:lnSpc>
              <a:spcBef>
                <a:spcPts val="370"/>
              </a:spcBef>
            </a:pPr>
            <a:fld id="{81D60167-4931-47E6-BA6A-407CBD079E47}" type="slidenum">
              <a:rPr dirty="0"/>
              <a:t>‹Nr.›</a:t>
            </a:fld>
            <a:endParaRPr dirty="0"/>
          </a:p>
        </p:txBody>
      </p:sp>
    </p:spTree>
    <p:extLst>
      <p:ext uri="{BB962C8B-B14F-4D97-AF65-F5344CB8AC3E}">
        <p14:creationId xmlns:p14="http://schemas.microsoft.com/office/powerpoint/2010/main" val="7848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66650-C369-4820-AA59-3CC68B503875}"/>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85805858-5720-45FD-8966-5224D6C1C34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34D473D7-58CB-4896-829D-047BCF1F3234}"/>
              </a:ext>
            </a:extLst>
          </p:cNvPr>
          <p:cNvSpPr>
            <a:spLocks noGrp="1"/>
          </p:cNvSpPr>
          <p:nvPr>
            <p:ph type="dt" sz="half" idx="10"/>
          </p:nvPr>
        </p:nvSpPr>
        <p:spPr/>
        <p:txBody>
          <a:bodyPr/>
          <a:lstStyle/>
          <a:p>
            <a:fld id="{D6776F64-D3B2-4020-AC1A-DC4750D9F7F8}" type="datetime1">
              <a:rPr lang="de-CH" smtClean="0"/>
              <a:t>24.06.2022</a:t>
            </a:fld>
            <a:endParaRPr lang="de-CH"/>
          </a:p>
        </p:txBody>
      </p:sp>
      <p:sp>
        <p:nvSpPr>
          <p:cNvPr id="5" name="Fußzeilenplatzhalter 4">
            <a:extLst>
              <a:ext uri="{FF2B5EF4-FFF2-40B4-BE49-F238E27FC236}">
                <a16:creationId xmlns:a16="http://schemas.microsoft.com/office/drawing/2014/main" id="{8A82B87F-13AE-4921-AB33-298C277A9378}"/>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B4EE2E4E-FFB9-4CB8-B16F-8DFBB17A095A}"/>
              </a:ext>
            </a:extLst>
          </p:cNvPr>
          <p:cNvSpPr>
            <a:spLocks noGrp="1"/>
          </p:cNvSpPr>
          <p:nvPr>
            <p:ph type="sldNum" sz="quarter" idx="12"/>
          </p:nvPr>
        </p:nvSpPr>
        <p:spPr/>
        <p:txBody>
          <a:bodyPr/>
          <a:lstStyle/>
          <a:p>
            <a:fld id="{0AB65F57-5F13-43A1-8316-AB5F1C205C21}" type="slidenum">
              <a:rPr lang="de-CH" smtClean="0"/>
              <a:t>‹Nr.›</a:t>
            </a:fld>
            <a:endParaRPr lang="de-CH"/>
          </a:p>
        </p:txBody>
      </p:sp>
    </p:spTree>
    <p:extLst>
      <p:ext uri="{BB962C8B-B14F-4D97-AF65-F5344CB8AC3E}">
        <p14:creationId xmlns:p14="http://schemas.microsoft.com/office/powerpoint/2010/main" val="121764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2E9DD7-043E-4910-9E47-D400EA38386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02FCE1A3-0051-47C3-9CB7-D369BC2999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22EBD4C-7E69-49BB-94B5-35792D95CE72}"/>
              </a:ext>
            </a:extLst>
          </p:cNvPr>
          <p:cNvSpPr>
            <a:spLocks noGrp="1"/>
          </p:cNvSpPr>
          <p:nvPr>
            <p:ph type="dt" sz="half" idx="10"/>
          </p:nvPr>
        </p:nvSpPr>
        <p:spPr/>
        <p:txBody>
          <a:bodyPr/>
          <a:lstStyle/>
          <a:p>
            <a:fld id="{668A7C75-702C-435E-8C71-59A6043E1764}" type="datetime1">
              <a:rPr lang="de-CH" smtClean="0"/>
              <a:t>24.06.2022</a:t>
            </a:fld>
            <a:endParaRPr lang="de-CH"/>
          </a:p>
        </p:txBody>
      </p:sp>
      <p:sp>
        <p:nvSpPr>
          <p:cNvPr id="5" name="Fußzeilenplatzhalter 4">
            <a:extLst>
              <a:ext uri="{FF2B5EF4-FFF2-40B4-BE49-F238E27FC236}">
                <a16:creationId xmlns:a16="http://schemas.microsoft.com/office/drawing/2014/main" id="{1E34EAB7-1967-4481-9BF0-3120375330A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B928359-22A2-437D-8471-D8D6B8FC92C4}"/>
              </a:ext>
            </a:extLst>
          </p:cNvPr>
          <p:cNvSpPr>
            <a:spLocks noGrp="1"/>
          </p:cNvSpPr>
          <p:nvPr>
            <p:ph type="sldNum" sz="quarter" idx="12"/>
          </p:nvPr>
        </p:nvSpPr>
        <p:spPr/>
        <p:txBody>
          <a:bodyPr/>
          <a:lstStyle/>
          <a:p>
            <a:fld id="{0AB65F57-5F13-43A1-8316-AB5F1C205C21}" type="slidenum">
              <a:rPr lang="de-CH" smtClean="0"/>
              <a:t>‹Nr.›</a:t>
            </a:fld>
            <a:endParaRPr lang="de-CH"/>
          </a:p>
        </p:txBody>
      </p:sp>
    </p:spTree>
    <p:extLst>
      <p:ext uri="{BB962C8B-B14F-4D97-AF65-F5344CB8AC3E}">
        <p14:creationId xmlns:p14="http://schemas.microsoft.com/office/powerpoint/2010/main" val="139441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010AF0-BCD0-4951-A283-552EA057A9BB}"/>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17390611-4116-404C-B549-53CC15AE496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C73E9536-B843-4EF3-9333-6CB598B98D4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FE2F7FFA-D13B-4F75-BC5B-371459F635E0}"/>
              </a:ext>
            </a:extLst>
          </p:cNvPr>
          <p:cNvSpPr>
            <a:spLocks noGrp="1"/>
          </p:cNvSpPr>
          <p:nvPr>
            <p:ph type="dt" sz="half" idx="10"/>
          </p:nvPr>
        </p:nvSpPr>
        <p:spPr/>
        <p:txBody>
          <a:bodyPr/>
          <a:lstStyle/>
          <a:p>
            <a:fld id="{88B95289-5F39-401C-9BF0-87535431DBFD}" type="datetime1">
              <a:rPr lang="de-CH" smtClean="0"/>
              <a:t>24.06.2022</a:t>
            </a:fld>
            <a:endParaRPr lang="de-CH"/>
          </a:p>
        </p:txBody>
      </p:sp>
      <p:sp>
        <p:nvSpPr>
          <p:cNvPr id="6" name="Fußzeilenplatzhalter 5">
            <a:extLst>
              <a:ext uri="{FF2B5EF4-FFF2-40B4-BE49-F238E27FC236}">
                <a16:creationId xmlns:a16="http://schemas.microsoft.com/office/drawing/2014/main" id="{C3765F2B-C253-4408-B63E-9ABDA6413CAD}"/>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3E295D37-254E-4B88-8C63-F19843657831}"/>
              </a:ext>
            </a:extLst>
          </p:cNvPr>
          <p:cNvSpPr>
            <a:spLocks noGrp="1"/>
          </p:cNvSpPr>
          <p:nvPr>
            <p:ph type="sldNum" sz="quarter" idx="12"/>
          </p:nvPr>
        </p:nvSpPr>
        <p:spPr/>
        <p:txBody>
          <a:bodyPr/>
          <a:lstStyle/>
          <a:p>
            <a:fld id="{0AB65F57-5F13-43A1-8316-AB5F1C205C21}" type="slidenum">
              <a:rPr lang="de-CH" smtClean="0"/>
              <a:t>‹Nr.›</a:t>
            </a:fld>
            <a:endParaRPr lang="de-CH"/>
          </a:p>
        </p:txBody>
      </p:sp>
    </p:spTree>
    <p:extLst>
      <p:ext uri="{BB962C8B-B14F-4D97-AF65-F5344CB8AC3E}">
        <p14:creationId xmlns:p14="http://schemas.microsoft.com/office/powerpoint/2010/main" val="381569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6427B8-5EA6-4102-A1FF-E6A423C11480}"/>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46DF6A3B-3CFE-4C9F-B24C-1DE5CCC010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C531CED-C30D-44A4-9F11-68F5338FF78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7BF38A4D-0B3F-4C53-AC89-C8BA2D528B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F14A27A-6616-4842-AFC4-12B34514479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B1499EC4-58D5-4538-AFB8-0766A76C60B1}"/>
              </a:ext>
            </a:extLst>
          </p:cNvPr>
          <p:cNvSpPr>
            <a:spLocks noGrp="1"/>
          </p:cNvSpPr>
          <p:nvPr>
            <p:ph type="dt" sz="half" idx="10"/>
          </p:nvPr>
        </p:nvSpPr>
        <p:spPr/>
        <p:txBody>
          <a:bodyPr/>
          <a:lstStyle/>
          <a:p>
            <a:fld id="{4C004BF2-3A3F-4CC4-A61D-902A6A03C42D}" type="datetime1">
              <a:rPr lang="de-CH" smtClean="0"/>
              <a:t>24.06.2022</a:t>
            </a:fld>
            <a:endParaRPr lang="de-CH"/>
          </a:p>
        </p:txBody>
      </p:sp>
      <p:sp>
        <p:nvSpPr>
          <p:cNvPr id="8" name="Fußzeilenplatzhalter 7">
            <a:extLst>
              <a:ext uri="{FF2B5EF4-FFF2-40B4-BE49-F238E27FC236}">
                <a16:creationId xmlns:a16="http://schemas.microsoft.com/office/drawing/2014/main" id="{9F4B2148-D16C-49DB-A751-AE907FADF7FB}"/>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0C1035BA-D175-4CB6-894C-3FBE6AD22136}"/>
              </a:ext>
            </a:extLst>
          </p:cNvPr>
          <p:cNvSpPr>
            <a:spLocks noGrp="1"/>
          </p:cNvSpPr>
          <p:nvPr>
            <p:ph type="sldNum" sz="quarter" idx="12"/>
          </p:nvPr>
        </p:nvSpPr>
        <p:spPr/>
        <p:txBody>
          <a:bodyPr/>
          <a:lstStyle/>
          <a:p>
            <a:fld id="{0AB65F57-5F13-43A1-8316-AB5F1C205C21}" type="slidenum">
              <a:rPr lang="de-CH" smtClean="0"/>
              <a:t>‹Nr.›</a:t>
            </a:fld>
            <a:endParaRPr lang="de-CH"/>
          </a:p>
        </p:txBody>
      </p:sp>
    </p:spTree>
    <p:extLst>
      <p:ext uri="{BB962C8B-B14F-4D97-AF65-F5344CB8AC3E}">
        <p14:creationId xmlns:p14="http://schemas.microsoft.com/office/powerpoint/2010/main" val="110706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12912F-9C61-4170-AD58-1F5D683198EF}"/>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5B1BC64C-A85C-44B7-8AEF-E851147A20C6}"/>
              </a:ext>
            </a:extLst>
          </p:cNvPr>
          <p:cNvSpPr>
            <a:spLocks noGrp="1"/>
          </p:cNvSpPr>
          <p:nvPr>
            <p:ph type="dt" sz="half" idx="10"/>
          </p:nvPr>
        </p:nvSpPr>
        <p:spPr/>
        <p:txBody>
          <a:bodyPr/>
          <a:lstStyle/>
          <a:p>
            <a:fld id="{B3A5DCF5-9C43-4AB0-B9CE-CFC1C391E430}" type="datetime1">
              <a:rPr lang="de-CH" smtClean="0"/>
              <a:t>24.06.2022</a:t>
            </a:fld>
            <a:endParaRPr lang="de-CH"/>
          </a:p>
        </p:txBody>
      </p:sp>
      <p:sp>
        <p:nvSpPr>
          <p:cNvPr id="4" name="Fußzeilenplatzhalter 3">
            <a:extLst>
              <a:ext uri="{FF2B5EF4-FFF2-40B4-BE49-F238E27FC236}">
                <a16:creationId xmlns:a16="http://schemas.microsoft.com/office/drawing/2014/main" id="{9E66E59D-8801-402B-AC76-99E137DE3D24}"/>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9A492D84-C19F-4822-B0D5-4E6BB238B761}"/>
              </a:ext>
            </a:extLst>
          </p:cNvPr>
          <p:cNvSpPr>
            <a:spLocks noGrp="1"/>
          </p:cNvSpPr>
          <p:nvPr>
            <p:ph type="sldNum" sz="quarter" idx="12"/>
          </p:nvPr>
        </p:nvSpPr>
        <p:spPr/>
        <p:txBody>
          <a:bodyPr/>
          <a:lstStyle/>
          <a:p>
            <a:fld id="{0AB65F57-5F13-43A1-8316-AB5F1C205C21}" type="slidenum">
              <a:rPr lang="de-CH" smtClean="0"/>
              <a:t>‹Nr.›</a:t>
            </a:fld>
            <a:endParaRPr lang="de-CH"/>
          </a:p>
        </p:txBody>
      </p:sp>
    </p:spTree>
    <p:extLst>
      <p:ext uri="{BB962C8B-B14F-4D97-AF65-F5344CB8AC3E}">
        <p14:creationId xmlns:p14="http://schemas.microsoft.com/office/powerpoint/2010/main" val="394113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AEFF3D5-F5F8-4E22-AB2C-AB3A17FFADFE}"/>
              </a:ext>
            </a:extLst>
          </p:cNvPr>
          <p:cNvSpPr>
            <a:spLocks noGrp="1"/>
          </p:cNvSpPr>
          <p:nvPr>
            <p:ph type="dt" sz="half" idx="10"/>
          </p:nvPr>
        </p:nvSpPr>
        <p:spPr/>
        <p:txBody>
          <a:bodyPr/>
          <a:lstStyle/>
          <a:p>
            <a:fld id="{2CDA4B5F-E171-4AD7-9477-66971AE65D81}" type="datetime1">
              <a:rPr lang="de-CH" smtClean="0"/>
              <a:t>24.06.2022</a:t>
            </a:fld>
            <a:endParaRPr lang="de-CH"/>
          </a:p>
        </p:txBody>
      </p:sp>
      <p:sp>
        <p:nvSpPr>
          <p:cNvPr id="3" name="Fußzeilenplatzhalter 2">
            <a:extLst>
              <a:ext uri="{FF2B5EF4-FFF2-40B4-BE49-F238E27FC236}">
                <a16:creationId xmlns:a16="http://schemas.microsoft.com/office/drawing/2014/main" id="{1AB8DDF0-4CE6-4A21-8E57-1CF87C870AC3}"/>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04A67039-5AB4-43A3-BE1C-8680C7E3FDF0}"/>
              </a:ext>
            </a:extLst>
          </p:cNvPr>
          <p:cNvSpPr>
            <a:spLocks noGrp="1"/>
          </p:cNvSpPr>
          <p:nvPr>
            <p:ph type="sldNum" sz="quarter" idx="12"/>
          </p:nvPr>
        </p:nvSpPr>
        <p:spPr/>
        <p:txBody>
          <a:bodyPr/>
          <a:lstStyle/>
          <a:p>
            <a:fld id="{0AB65F57-5F13-43A1-8316-AB5F1C205C21}" type="slidenum">
              <a:rPr lang="de-CH" smtClean="0"/>
              <a:t>‹Nr.›</a:t>
            </a:fld>
            <a:endParaRPr lang="de-CH"/>
          </a:p>
        </p:txBody>
      </p:sp>
    </p:spTree>
    <p:extLst>
      <p:ext uri="{BB962C8B-B14F-4D97-AF65-F5344CB8AC3E}">
        <p14:creationId xmlns:p14="http://schemas.microsoft.com/office/powerpoint/2010/main" val="366717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3C69C1-B4DC-430B-9514-0A1B0B4FEAE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263B4490-D61C-4329-A656-F0A2ADDE07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5B5DF451-C163-4559-B1E4-1C0E4E5A39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2AA917C-C266-4581-96BB-2F61EE2C4916}"/>
              </a:ext>
            </a:extLst>
          </p:cNvPr>
          <p:cNvSpPr>
            <a:spLocks noGrp="1"/>
          </p:cNvSpPr>
          <p:nvPr>
            <p:ph type="dt" sz="half" idx="10"/>
          </p:nvPr>
        </p:nvSpPr>
        <p:spPr/>
        <p:txBody>
          <a:bodyPr/>
          <a:lstStyle/>
          <a:p>
            <a:fld id="{1FFDA68A-FBD6-4B57-AAF3-591D1DE47BEE}" type="datetime1">
              <a:rPr lang="de-CH" smtClean="0"/>
              <a:t>24.06.2022</a:t>
            </a:fld>
            <a:endParaRPr lang="de-CH"/>
          </a:p>
        </p:txBody>
      </p:sp>
      <p:sp>
        <p:nvSpPr>
          <p:cNvPr id="6" name="Fußzeilenplatzhalter 5">
            <a:extLst>
              <a:ext uri="{FF2B5EF4-FFF2-40B4-BE49-F238E27FC236}">
                <a16:creationId xmlns:a16="http://schemas.microsoft.com/office/drawing/2014/main" id="{033056E2-1323-4E39-A78E-1AEF4A637468}"/>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53636395-0E18-468A-BB78-C06F266059F2}"/>
              </a:ext>
            </a:extLst>
          </p:cNvPr>
          <p:cNvSpPr>
            <a:spLocks noGrp="1"/>
          </p:cNvSpPr>
          <p:nvPr>
            <p:ph type="sldNum" sz="quarter" idx="12"/>
          </p:nvPr>
        </p:nvSpPr>
        <p:spPr/>
        <p:txBody>
          <a:bodyPr/>
          <a:lstStyle/>
          <a:p>
            <a:fld id="{0AB65F57-5F13-43A1-8316-AB5F1C205C21}" type="slidenum">
              <a:rPr lang="de-CH" smtClean="0"/>
              <a:t>‹Nr.›</a:t>
            </a:fld>
            <a:endParaRPr lang="de-CH"/>
          </a:p>
        </p:txBody>
      </p:sp>
    </p:spTree>
    <p:extLst>
      <p:ext uri="{BB962C8B-B14F-4D97-AF65-F5344CB8AC3E}">
        <p14:creationId xmlns:p14="http://schemas.microsoft.com/office/powerpoint/2010/main" val="415380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002CE-C198-409F-AA57-D52B3CFD5A2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B38947E7-5FEE-4A6D-A7B9-35E3F44EC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9E672F6E-774D-4750-A028-0B96240E5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3B896F-E41C-467D-B010-DB09A6DC9659}"/>
              </a:ext>
            </a:extLst>
          </p:cNvPr>
          <p:cNvSpPr>
            <a:spLocks noGrp="1"/>
          </p:cNvSpPr>
          <p:nvPr>
            <p:ph type="dt" sz="half" idx="10"/>
          </p:nvPr>
        </p:nvSpPr>
        <p:spPr/>
        <p:txBody>
          <a:bodyPr/>
          <a:lstStyle/>
          <a:p>
            <a:fld id="{8A92EE7C-2106-49FB-81AB-8871357F3DA6}" type="datetime1">
              <a:rPr lang="de-CH" smtClean="0"/>
              <a:t>24.06.2022</a:t>
            </a:fld>
            <a:endParaRPr lang="de-CH"/>
          </a:p>
        </p:txBody>
      </p:sp>
      <p:sp>
        <p:nvSpPr>
          <p:cNvPr id="6" name="Fußzeilenplatzhalter 5">
            <a:extLst>
              <a:ext uri="{FF2B5EF4-FFF2-40B4-BE49-F238E27FC236}">
                <a16:creationId xmlns:a16="http://schemas.microsoft.com/office/drawing/2014/main" id="{3DF89778-6772-4B8B-883C-B70EEF37BA4D}"/>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BD199508-3B5A-4C1B-8A6F-60BD69D0FABF}"/>
              </a:ext>
            </a:extLst>
          </p:cNvPr>
          <p:cNvSpPr>
            <a:spLocks noGrp="1"/>
          </p:cNvSpPr>
          <p:nvPr>
            <p:ph type="sldNum" sz="quarter" idx="12"/>
          </p:nvPr>
        </p:nvSpPr>
        <p:spPr/>
        <p:txBody>
          <a:bodyPr/>
          <a:lstStyle/>
          <a:p>
            <a:fld id="{0AB65F57-5F13-43A1-8316-AB5F1C205C21}" type="slidenum">
              <a:rPr lang="de-CH" smtClean="0"/>
              <a:t>‹Nr.›</a:t>
            </a:fld>
            <a:endParaRPr lang="de-CH"/>
          </a:p>
        </p:txBody>
      </p:sp>
    </p:spTree>
    <p:extLst>
      <p:ext uri="{BB962C8B-B14F-4D97-AF65-F5344CB8AC3E}">
        <p14:creationId xmlns:p14="http://schemas.microsoft.com/office/powerpoint/2010/main" val="132300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148755C-E415-4DD3-AFB1-B1439A827E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35724DC7-3EAF-4CD5-A7EA-037E3FBD82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18D1BEDD-ABCC-4551-92CB-5AF9360D50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15936-9CA1-4756-9D7F-3717F5309A67}" type="datetime1">
              <a:rPr lang="de-CH" smtClean="0"/>
              <a:t>24.06.2022</a:t>
            </a:fld>
            <a:endParaRPr lang="de-CH"/>
          </a:p>
        </p:txBody>
      </p:sp>
      <p:sp>
        <p:nvSpPr>
          <p:cNvPr id="5" name="Fußzeilenplatzhalter 4">
            <a:extLst>
              <a:ext uri="{FF2B5EF4-FFF2-40B4-BE49-F238E27FC236}">
                <a16:creationId xmlns:a16="http://schemas.microsoft.com/office/drawing/2014/main" id="{EFF75709-ECF4-4709-85C6-A488574E9B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516960FF-B3FA-42A8-BE05-3876B6CBFF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65F57-5F13-43A1-8316-AB5F1C205C21}" type="slidenum">
              <a:rPr lang="de-CH" smtClean="0"/>
              <a:t>‹Nr.›</a:t>
            </a:fld>
            <a:endParaRPr lang="de-CH"/>
          </a:p>
        </p:txBody>
      </p:sp>
    </p:spTree>
    <p:extLst>
      <p:ext uri="{BB962C8B-B14F-4D97-AF65-F5344CB8AC3E}">
        <p14:creationId xmlns:p14="http://schemas.microsoft.com/office/powerpoint/2010/main" val="3690635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uedimeier.ch/" TargetMode="External"/><Relationship Id="rId2" Type="http://schemas.openxmlformats.org/officeDocument/2006/relationships/hyperlink" Target="http://www.energie-wende.ja/" TargetMode="Externa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hyperlink" Target="mailto:ott.walter@pop.agri.ch" TargetMode="Externa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pv2grind.c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energie-wende-ja.ch/wp-content/uploads/2022/02/Verkehrsperspektiven-Vortrag-RM-04_12_21-Mobilitaet-Luzern-211123.lezte-Fassung.pptx" TargetMode="External"/><Relationship Id="rId2" Type="http://schemas.openxmlformats.org/officeDocument/2006/relationships/hyperlink" Target="http://www.energie-wende-ja.ch/" TargetMode="External"/><Relationship Id="rId1" Type="http://schemas.openxmlformats.org/officeDocument/2006/relationships/slideLayout" Target="../slideLayouts/slideLayout2.xml"/><Relationship Id="rId4" Type="http://schemas.openxmlformats.org/officeDocument/2006/relationships/hyperlink" Target="http://www.ruedimeier.ch/"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www.energie-wende-ja.c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8990" y="3200400"/>
            <a:ext cx="5830410" cy="2075440"/>
          </a:xfrm>
          <a:prstGeom prst="rect">
            <a:avLst/>
          </a:prstGeom>
        </p:spPr>
        <p:txBody>
          <a:bodyPr vert="horz" wrap="square" lIns="0" tIns="12700" rIns="0" bIns="0" rtlCol="0">
            <a:spAutoFit/>
          </a:bodyPr>
          <a:lstStyle/>
          <a:p>
            <a:pPr marL="12700" marR="5080">
              <a:lnSpc>
                <a:spcPct val="105000"/>
              </a:lnSpc>
              <a:spcBef>
                <a:spcPts val="100"/>
              </a:spcBef>
            </a:pPr>
            <a:r>
              <a:rPr spc="-85" dirty="0">
                <a:cs typeface="Calibri"/>
              </a:rPr>
              <a:t>Dr. </a:t>
            </a:r>
            <a:r>
              <a:rPr dirty="0">
                <a:cs typeface="Calibri"/>
              </a:rPr>
              <a:t>Ruedi </a:t>
            </a:r>
            <a:r>
              <a:rPr spc="-35" dirty="0">
                <a:cs typeface="Calibri"/>
              </a:rPr>
              <a:t>Meier</a:t>
            </a:r>
            <a:endParaRPr lang="de-CH" spc="-35" dirty="0">
              <a:cs typeface="Calibri"/>
            </a:endParaRPr>
          </a:p>
          <a:p>
            <a:pPr marL="12700" marR="5080">
              <a:lnSpc>
                <a:spcPct val="105000"/>
              </a:lnSpc>
              <a:spcBef>
                <a:spcPts val="100"/>
              </a:spcBef>
            </a:pPr>
            <a:r>
              <a:rPr spc="-10" dirty="0" err="1">
                <a:cs typeface="Calibri"/>
              </a:rPr>
              <a:t>Präsident</a:t>
            </a:r>
            <a:r>
              <a:rPr spc="-10" dirty="0">
                <a:cs typeface="Calibri"/>
              </a:rPr>
              <a:t> </a:t>
            </a:r>
            <a:r>
              <a:rPr spc="-5" dirty="0">
                <a:cs typeface="Calibri"/>
              </a:rPr>
              <a:t>energie-wende-ja</a:t>
            </a:r>
            <a:br>
              <a:rPr lang="de-CH" spc="-5" dirty="0">
                <a:cs typeface="Calibri"/>
              </a:rPr>
            </a:br>
            <a:r>
              <a:rPr lang="de-CH" spc="-5" dirty="0">
                <a:cs typeface="Calibri"/>
              </a:rPr>
              <a:t>Dr. </a:t>
            </a:r>
            <a:r>
              <a:rPr lang="de-CH" spc="-5" dirty="0" err="1">
                <a:cs typeface="Calibri"/>
              </a:rPr>
              <a:t>oec.publ</a:t>
            </a:r>
            <a:r>
              <a:rPr lang="de-CH" spc="-5" dirty="0">
                <a:cs typeface="Calibri"/>
              </a:rPr>
              <a:t>./Raumplaner ETH-Z </a:t>
            </a:r>
            <a:r>
              <a:rPr spc="-5" dirty="0">
                <a:cs typeface="Calibri"/>
              </a:rPr>
              <a:t> </a:t>
            </a:r>
            <a:endParaRPr lang="de-CH" spc="-5" dirty="0">
              <a:cs typeface="Calibri"/>
            </a:endParaRPr>
          </a:p>
          <a:p>
            <a:pPr marL="12700" marR="5080">
              <a:lnSpc>
                <a:spcPct val="105000"/>
              </a:lnSpc>
              <a:spcBef>
                <a:spcPts val="100"/>
              </a:spcBef>
            </a:pPr>
            <a:endParaRPr lang="de-CH" spc="-10" dirty="0">
              <a:cs typeface="Calibri"/>
            </a:endParaRPr>
          </a:p>
          <a:p>
            <a:pPr marL="12700" marR="5080">
              <a:lnSpc>
                <a:spcPct val="105000"/>
              </a:lnSpc>
              <a:spcBef>
                <a:spcPts val="100"/>
              </a:spcBef>
            </a:pPr>
            <a:r>
              <a:rPr spc="-10" dirty="0" err="1">
                <a:cs typeface="Calibri"/>
              </a:rPr>
              <a:t>Bürglenstrasse</a:t>
            </a:r>
            <a:r>
              <a:rPr spc="-30" dirty="0">
                <a:cs typeface="Calibri"/>
              </a:rPr>
              <a:t> </a:t>
            </a:r>
            <a:r>
              <a:rPr spc="-5" dirty="0">
                <a:cs typeface="Calibri"/>
              </a:rPr>
              <a:t>35</a:t>
            </a:r>
            <a:r>
              <a:rPr lang="de-CH" spc="-5" dirty="0">
                <a:cs typeface="Calibri"/>
              </a:rPr>
              <a:t>, 3006 Bern</a:t>
            </a:r>
            <a:endParaRPr dirty="0">
              <a:cs typeface="Calibri"/>
            </a:endParaRPr>
          </a:p>
          <a:p>
            <a:pPr marL="12700" marR="2583815">
              <a:lnSpc>
                <a:spcPct val="104600"/>
              </a:lnSpc>
            </a:pPr>
            <a:r>
              <a:rPr u="heavy" spc="-15" dirty="0">
                <a:solidFill>
                  <a:srgbClr val="0462C1"/>
                </a:solidFill>
                <a:uFill>
                  <a:solidFill>
                    <a:srgbClr val="0462C1"/>
                  </a:solidFill>
                </a:uFill>
                <a:cs typeface="Calibri"/>
                <a:hlinkClick r:id="rId2"/>
              </a:rPr>
              <a:t>www.energie-wende.ja </a:t>
            </a:r>
            <a:r>
              <a:rPr spc="-15" dirty="0">
                <a:solidFill>
                  <a:srgbClr val="0462C1"/>
                </a:solidFill>
                <a:cs typeface="Calibri"/>
              </a:rPr>
              <a:t> </a:t>
            </a:r>
            <a:r>
              <a:rPr spc="-30" dirty="0">
                <a:cs typeface="Calibri"/>
                <a:hlinkClick r:id="rId3"/>
              </a:rPr>
              <a:t>www.ruedimeier.ch</a:t>
            </a:r>
            <a:endParaRPr dirty="0">
              <a:cs typeface="Calibri"/>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38100">
              <a:lnSpc>
                <a:spcPct val="100000"/>
              </a:lnSpc>
              <a:spcBef>
                <a:spcPts val="100"/>
              </a:spcBef>
            </a:pPr>
            <a:r>
              <a:rPr lang="de-CH" sz="3600" b="1" spc="-20" dirty="0"/>
              <a:t>Zubau Erneuerbare Energien - Plan Wahlen 4.0 </a:t>
            </a:r>
            <a:br>
              <a:rPr lang="de-CH" sz="3600" b="1" spc="-20" dirty="0"/>
            </a:br>
            <a:r>
              <a:rPr lang="de-CH" sz="3600" b="1" spc="-20" dirty="0"/>
              <a:t>Referat Stand 19. Mai 2022</a:t>
            </a:r>
            <a:br>
              <a:rPr lang="de-CH" sz="3600" b="1" spc="-20" dirty="0"/>
            </a:br>
            <a:endParaRPr sz="1200" dirty="0"/>
          </a:p>
        </p:txBody>
      </p:sp>
      <p:sp>
        <p:nvSpPr>
          <p:cNvPr id="6" name="Inhaltsplatzhalter 5">
            <a:extLst>
              <a:ext uri="{FF2B5EF4-FFF2-40B4-BE49-F238E27FC236}">
                <a16:creationId xmlns:a16="http://schemas.microsoft.com/office/drawing/2014/main" id="{AE9E5153-0308-4F1F-A142-4DBAA29A6F74}"/>
              </a:ext>
            </a:extLst>
          </p:cNvPr>
          <p:cNvSpPr>
            <a:spLocks noGrp="1"/>
          </p:cNvSpPr>
          <p:nvPr>
            <p:ph sz="half" idx="2"/>
          </p:nvPr>
        </p:nvSpPr>
        <p:spPr>
          <a:xfrm>
            <a:off x="6300216" y="1825625"/>
            <a:ext cx="5638800" cy="4351338"/>
          </a:xfrm>
        </p:spPr>
        <p:txBody>
          <a:bodyPr>
            <a:normAutofit/>
          </a:bodyPr>
          <a:lstStyle/>
          <a:p>
            <a:pPr marL="0" indent="0">
              <a:buNone/>
            </a:pPr>
            <a:endParaRPr lang="de-CH" sz="1400" dirty="0"/>
          </a:p>
          <a:p>
            <a:pPr marL="0" indent="0">
              <a:buNone/>
            </a:pPr>
            <a:endParaRPr lang="de-CH" sz="1400" dirty="0"/>
          </a:p>
          <a:p>
            <a:pPr marL="0" indent="0">
              <a:buNone/>
            </a:pPr>
            <a:endParaRPr lang="de-CH" sz="2000" dirty="0"/>
          </a:p>
          <a:p>
            <a:pPr marL="0" indent="0">
              <a:buNone/>
            </a:pPr>
            <a:endParaRPr lang="de-CH" sz="2000" dirty="0"/>
          </a:p>
          <a:p>
            <a:pPr marL="0" indent="0">
              <a:lnSpc>
                <a:spcPct val="100000"/>
              </a:lnSpc>
              <a:spcBef>
                <a:spcPts val="1200"/>
              </a:spcBef>
              <a:buNone/>
            </a:pPr>
            <a:r>
              <a:rPr lang="de-CH" sz="1900" dirty="0"/>
              <a:t>Walter Ott</a:t>
            </a:r>
            <a:br>
              <a:rPr lang="de-CH" sz="1900" dirty="0"/>
            </a:br>
            <a:r>
              <a:rPr lang="de-CH" sz="1900" dirty="0"/>
              <a:t>Senior Consultant, Ökonom, </a:t>
            </a:r>
            <a:r>
              <a:rPr lang="de-CH" sz="1900" dirty="0" err="1"/>
              <a:t>El.Ing</a:t>
            </a:r>
            <a:r>
              <a:rPr lang="de-CH" sz="1900" dirty="0"/>
              <a:t>. ETH</a:t>
            </a:r>
            <a:br>
              <a:rPr lang="de-CH" sz="1900" dirty="0"/>
            </a:br>
            <a:r>
              <a:rPr lang="de-CH" sz="1900" dirty="0"/>
              <a:t>Mitglied Vorstand energie-wende-ja</a:t>
            </a:r>
            <a:br>
              <a:rPr lang="de-CH" sz="1900" dirty="0"/>
            </a:br>
            <a:endParaRPr lang="de-CH" sz="1900" dirty="0"/>
          </a:p>
          <a:p>
            <a:pPr marL="0" indent="0">
              <a:lnSpc>
                <a:spcPct val="100000"/>
              </a:lnSpc>
              <a:buNone/>
            </a:pPr>
            <a:r>
              <a:rPr lang="de-CH" sz="1900" dirty="0"/>
              <a:t>Steinstrasse 40B, 5406 Rütihof </a:t>
            </a:r>
            <a:br>
              <a:rPr lang="de-CH" sz="1900" dirty="0"/>
            </a:br>
            <a:r>
              <a:rPr lang="de-CH" sz="1900" dirty="0">
                <a:hlinkClick r:id="rId4"/>
              </a:rPr>
              <a:t>ott.walter@pop.agri.ch</a:t>
            </a:r>
            <a:endParaRPr lang="de-CH" sz="1900" dirty="0"/>
          </a:p>
          <a:p>
            <a:pPr marL="0" indent="0">
              <a:buNone/>
            </a:pPr>
            <a:endParaRPr lang="de-CH" sz="1800" dirty="0"/>
          </a:p>
        </p:txBody>
      </p:sp>
      <p:pic>
        <p:nvPicPr>
          <p:cNvPr id="4" name="object 4"/>
          <p:cNvPicPr/>
          <p:nvPr/>
        </p:nvPicPr>
        <p:blipFill>
          <a:blip r:embed="rId5" cstate="print"/>
          <a:stretch>
            <a:fillRect/>
          </a:stretch>
        </p:blipFill>
        <p:spPr>
          <a:xfrm>
            <a:off x="6629400" y="1036636"/>
            <a:ext cx="5562600" cy="1325563"/>
          </a:xfrm>
          <a:prstGeom prst="rect">
            <a:avLst/>
          </a:prstGeom>
        </p:spPr>
      </p:pic>
      <p:sp>
        <p:nvSpPr>
          <p:cNvPr id="13" name="object 3">
            <a:extLst>
              <a:ext uri="{FF2B5EF4-FFF2-40B4-BE49-F238E27FC236}">
                <a16:creationId xmlns:a16="http://schemas.microsoft.com/office/drawing/2014/main" id="{7A784B1D-3DAA-4285-AB1A-BDA56E8706A4}"/>
              </a:ext>
            </a:extLst>
          </p:cNvPr>
          <p:cNvSpPr txBox="1"/>
          <p:nvPr/>
        </p:nvSpPr>
        <p:spPr>
          <a:xfrm>
            <a:off x="4127134" y="6483169"/>
            <a:ext cx="2582165" cy="182038"/>
          </a:xfrm>
          <a:prstGeom prst="rect">
            <a:avLst/>
          </a:prstGeom>
        </p:spPr>
        <p:txBody>
          <a:bodyPr vert="horz" wrap="square" lIns="0" tIns="0" rIns="0" bIns="0" rtlCol="0">
            <a:spAutoFit/>
          </a:bodyPr>
          <a:lstStyle/>
          <a:p>
            <a:pPr marL="12700">
              <a:lnSpc>
                <a:spcPts val="1435"/>
              </a:lnSpc>
            </a:pPr>
            <a:r>
              <a:rPr lang="de-CH" sz="1400" spc="-15" dirty="0">
                <a:solidFill>
                  <a:srgbClr val="4471C4"/>
                </a:solidFill>
                <a:latin typeface="Calibri"/>
                <a:cs typeface="Calibri"/>
              </a:rPr>
              <a:t>Zubau Erneuerbare Energien </a:t>
            </a:r>
            <a:endParaRPr sz="1400" dirty="0">
              <a:latin typeface="Calibri"/>
              <a:cs typeface="Calibri"/>
            </a:endParaRPr>
          </a:p>
        </p:txBody>
      </p:sp>
      <p:sp>
        <p:nvSpPr>
          <p:cNvPr id="14" name="object 4">
            <a:extLst>
              <a:ext uri="{FF2B5EF4-FFF2-40B4-BE49-F238E27FC236}">
                <a16:creationId xmlns:a16="http://schemas.microsoft.com/office/drawing/2014/main" id="{82730B9E-1CDC-4856-8665-4F663247574F}"/>
              </a:ext>
            </a:extLst>
          </p:cNvPr>
          <p:cNvSpPr txBox="1"/>
          <p:nvPr/>
        </p:nvSpPr>
        <p:spPr>
          <a:xfrm>
            <a:off x="7745094" y="6425565"/>
            <a:ext cx="1508760" cy="203835"/>
          </a:xfrm>
          <a:prstGeom prst="rect">
            <a:avLst/>
          </a:prstGeom>
        </p:spPr>
        <p:txBody>
          <a:bodyPr vert="horz" wrap="square" lIns="0" tIns="0" rIns="0" bIns="0" rtlCol="0">
            <a:spAutoFit/>
          </a:bodyPr>
          <a:lstStyle/>
          <a:p>
            <a:pPr marL="12700">
              <a:lnSpc>
                <a:spcPts val="1435"/>
              </a:lnSpc>
            </a:pPr>
            <a:r>
              <a:rPr sz="1400" spc="-5" dirty="0">
                <a:solidFill>
                  <a:srgbClr val="4471C4"/>
                </a:solidFill>
                <a:latin typeface="Calibri"/>
                <a:cs typeface="Calibri"/>
              </a:rPr>
              <a:t>energie-wende-ja.ch</a:t>
            </a:r>
            <a:endParaRPr sz="1400" dirty="0">
              <a:latin typeface="Calibri"/>
              <a:cs typeface="Calibri"/>
            </a:endParaRPr>
          </a:p>
        </p:txBody>
      </p:sp>
      <p:sp>
        <p:nvSpPr>
          <p:cNvPr id="7" name="Datumsplatzhalter 6">
            <a:extLst>
              <a:ext uri="{FF2B5EF4-FFF2-40B4-BE49-F238E27FC236}">
                <a16:creationId xmlns:a16="http://schemas.microsoft.com/office/drawing/2014/main" id="{F1E6D419-7761-4618-7607-0F8D4A54E813}"/>
              </a:ext>
            </a:extLst>
          </p:cNvPr>
          <p:cNvSpPr>
            <a:spLocks noGrp="1"/>
          </p:cNvSpPr>
          <p:nvPr>
            <p:ph type="dt" sz="half" idx="10"/>
          </p:nvPr>
        </p:nvSpPr>
        <p:spPr/>
        <p:txBody>
          <a:bodyPr/>
          <a:lstStyle/>
          <a:p>
            <a:fld id="{7CA4C23C-1F65-4CB7-9464-D24DDDD8F7CD}" type="datetime1">
              <a:rPr lang="de-CH" smtClean="0"/>
              <a:t>24.06.2022</a:t>
            </a:fld>
            <a:endParaRPr lang="de-CH" dirty="0"/>
          </a:p>
        </p:txBody>
      </p:sp>
      <p:sp>
        <p:nvSpPr>
          <p:cNvPr id="8" name="Foliennummernplatzhalter 7">
            <a:extLst>
              <a:ext uri="{FF2B5EF4-FFF2-40B4-BE49-F238E27FC236}">
                <a16:creationId xmlns:a16="http://schemas.microsoft.com/office/drawing/2014/main" id="{8AC4B082-D102-89FF-8268-8B06D997FECC}"/>
              </a:ext>
            </a:extLst>
          </p:cNvPr>
          <p:cNvSpPr>
            <a:spLocks noGrp="1"/>
          </p:cNvSpPr>
          <p:nvPr>
            <p:ph type="sldNum" sz="quarter" idx="12"/>
          </p:nvPr>
        </p:nvSpPr>
        <p:spPr/>
        <p:txBody>
          <a:bodyPr/>
          <a:lstStyle/>
          <a:p>
            <a:fld id="{0AB65F57-5F13-43A1-8316-AB5F1C205C21}" type="slidenum">
              <a:rPr lang="de-CH" smtClean="0"/>
              <a:t>1</a:t>
            </a:fld>
            <a:endParaRPr lang="de-CH"/>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AC0C6-0046-4FB7-B106-F3F4FF3543F6}"/>
              </a:ext>
            </a:extLst>
          </p:cNvPr>
          <p:cNvSpPr>
            <a:spLocks noGrp="1"/>
          </p:cNvSpPr>
          <p:nvPr>
            <p:ph type="title"/>
          </p:nvPr>
        </p:nvSpPr>
        <p:spPr>
          <a:xfrm>
            <a:off x="435007" y="477169"/>
            <a:ext cx="10882698" cy="518503"/>
          </a:xfrm>
        </p:spPr>
        <p:txBody>
          <a:bodyPr>
            <a:noAutofit/>
          </a:bodyPr>
          <a:lstStyle/>
          <a:p>
            <a:r>
              <a:rPr lang="de-CH" sz="3400" b="1" dirty="0"/>
              <a:t>Erneuerbare Energie (EE) zubauen – die Notwendigkeiten</a:t>
            </a:r>
          </a:p>
        </p:txBody>
      </p:sp>
      <p:sp>
        <p:nvSpPr>
          <p:cNvPr id="3" name="Inhaltsplatzhalter 2">
            <a:extLst>
              <a:ext uri="{FF2B5EF4-FFF2-40B4-BE49-F238E27FC236}">
                <a16:creationId xmlns:a16="http://schemas.microsoft.com/office/drawing/2014/main" id="{D8B2598B-A557-4ADC-900F-A5FCD1F9C5CF}"/>
              </a:ext>
            </a:extLst>
          </p:cNvPr>
          <p:cNvSpPr>
            <a:spLocks noGrp="1"/>
          </p:cNvSpPr>
          <p:nvPr>
            <p:ph sz="half" idx="1"/>
          </p:nvPr>
        </p:nvSpPr>
        <p:spPr>
          <a:xfrm>
            <a:off x="435006" y="1065668"/>
            <a:ext cx="11756994" cy="5518484"/>
          </a:xfrm>
        </p:spPr>
        <p:txBody>
          <a:bodyPr>
            <a:noAutofit/>
          </a:bodyPr>
          <a:lstStyle/>
          <a:p>
            <a:pPr marL="0" indent="0">
              <a:buNone/>
            </a:pPr>
            <a:r>
              <a:rPr lang="de-CH" sz="2400" b="1" dirty="0"/>
              <a:t>Erzeugung und Verbrauch 2020</a:t>
            </a:r>
          </a:p>
          <a:p>
            <a:pPr marL="0" indent="0">
              <a:spcBef>
                <a:spcPts val="1200"/>
              </a:spcBef>
              <a:buNone/>
            </a:pPr>
            <a:r>
              <a:rPr lang="de-CH" sz="2000" dirty="0"/>
              <a:t>Endenergieverbrauch gesamt 2020:</a:t>
            </a:r>
            <a:r>
              <a:rPr lang="de-CH" sz="2000" b="1" dirty="0"/>
              <a:t> 208 TWh/a   </a:t>
            </a:r>
            <a:r>
              <a:rPr lang="de-CH" sz="2000" dirty="0"/>
              <a:t>davon  fossil                              	              123 TWh/a</a:t>
            </a:r>
            <a:br>
              <a:rPr lang="de-CH" sz="2000" dirty="0"/>
            </a:br>
            <a:r>
              <a:rPr lang="de-CH" sz="2000" dirty="0"/>
              <a:t>		                                                         hohe </a:t>
            </a:r>
            <a:r>
              <a:rPr lang="de-CH" sz="2000" b="1" dirty="0"/>
              <a:t>Auslandabhängigkeit</a:t>
            </a:r>
            <a:r>
              <a:rPr lang="de-CH" sz="2000" dirty="0"/>
              <a:t>:     	63 %</a:t>
            </a:r>
          </a:p>
          <a:p>
            <a:pPr marL="0" indent="0">
              <a:buNone/>
            </a:pPr>
            <a:r>
              <a:rPr lang="de-CH" sz="2000" dirty="0"/>
              <a:t>Landes</a:t>
            </a:r>
            <a:r>
              <a:rPr lang="de-CH" sz="2000" b="1" dirty="0"/>
              <a:t>erzeugung</a:t>
            </a:r>
            <a:r>
              <a:rPr lang="de-CH" sz="2000" dirty="0"/>
              <a:t> </a:t>
            </a:r>
            <a:r>
              <a:rPr lang="de-CH" sz="2000" b="1" dirty="0"/>
              <a:t>Strom</a:t>
            </a:r>
            <a:r>
              <a:rPr lang="de-CH" sz="2000" dirty="0"/>
              <a:t> 2020:</a:t>
            </a:r>
            <a:r>
              <a:rPr lang="de-CH" sz="2000" b="1" dirty="0"/>
              <a:t> </a:t>
            </a:r>
            <a:r>
              <a:rPr lang="de-CH" sz="2000" dirty="0"/>
              <a:t>Total</a:t>
            </a:r>
            <a:r>
              <a:rPr lang="de-CH" sz="2000" b="1" dirty="0"/>
              <a:t>   70 TWh/a   </a:t>
            </a:r>
            <a:r>
              <a:rPr lang="de-CH" sz="2000" dirty="0"/>
              <a:t>Wasserkraft                                  	41 TWh/a</a:t>
            </a:r>
          </a:p>
          <a:p>
            <a:pPr marL="0" indent="0">
              <a:spcBef>
                <a:spcPts val="0"/>
              </a:spcBef>
              <a:buNone/>
            </a:pPr>
            <a:r>
              <a:rPr lang="de-CH" sz="2000" dirty="0"/>
              <a:t>                                                                                         KKW                                               	23 TWh/a</a:t>
            </a:r>
          </a:p>
          <a:p>
            <a:pPr marL="0" indent="0">
              <a:spcBef>
                <a:spcPts val="0"/>
              </a:spcBef>
              <a:buNone/>
            </a:pPr>
            <a:r>
              <a:rPr lang="de-CH" sz="2000" dirty="0"/>
              <a:t>                                                                                         Strom neue Erneuerbare und andere       6 TWh/a (2021: 8.2)</a:t>
            </a:r>
          </a:p>
          <a:p>
            <a:pPr marL="0" indent="0">
              <a:buNone/>
            </a:pPr>
            <a:r>
              <a:rPr lang="de-CH" sz="2000" dirty="0"/>
              <a:t>Landes</a:t>
            </a:r>
            <a:r>
              <a:rPr lang="de-CH" sz="2000" b="1" dirty="0"/>
              <a:t>verbrauch</a:t>
            </a:r>
            <a:r>
              <a:rPr lang="de-CH" sz="2000" dirty="0"/>
              <a:t> Strom 2020 (Endenergie):           				                56 TWh/a </a:t>
            </a:r>
            <a:br>
              <a:rPr lang="de-CH" sz="2000" dirty="0"/>
            </a:br>
            <a:r>
              <a:rPr lang="de-CH" sz="2000" dirty="0"/>
              <a:t>                                                                                                             (+4 TWh/a Verluste +4.5 TWh/a Speicherpumpen)</a:t>
            </a:r>
          </a:p>
          <a:p>
            <a:pPr marL="0" indent="0">
              <a:spcBef>
                <a:spcPts val="1800"/>
              </a:spcBef>
              <a:buNone/>
            </a:pPr>
            <a:r>
              <a:rPr lang="de-CH" sz="2400" b="1" dirty="0"/>
              <a:t>Energiewende und KKW-Ausstieg brauchen mehr erneuerbaren Strom</a:t>
            </a:r>
          </a:p>
          <a:p>
            <a:pPr marL="0" indent="0">
              <a:spcBef>
                <a:spcPts val="1200"/>
              </a:spcBef>
              <a:buNone/>
              <a:tabLst>
                <a:tab pos="5203825" algn="l"/>
                <a:tab pos="8518525" algn="l"/>
              </a:tabLst>
            </a:pPr>
            <a:r>
              <a:rPr lang="de-CH" sz="2000" b="1" dirty="0"/>
              <a:t>Zubau</a:t>
            </a:r>
            <a:r>
              <a:rPr lang="de-CH" sz="2000" dirty="0"/>
              <a:t>:  Bis 2035: </a:t>
            </a:r>
            <a:r>
              <a:rPr lang="de-CH" sz="2000" b="1" dirty="0"/>
              <a:t>+ 40 TWh/a  </a:t>
            </a:r>
            <a:r>
              <a:rPr lang="de-CH" sz="2000" dirty="0"/>
              <a:t>erneuerbarer Strom                KKW-Ausstieg                          +22 TWh/a</a:t>
            </a:r>
          </a:p>
          <a:p>
            <a:pPr marL="0" indent="0">
              <a:spcBef>
                <a:spcPts val="0"/>
              </a:spcBef>
              <a:buNone/>
            </a:pPr>
            <a:r>
              <a:rPr lang="de-CH" sz="2000" dirty="0"/>
              <a:t>                                                                                                            </a:t>
            </a:r>
            <a:r>
              <a:rPr lang="de-CH" sz="2000" dirty="0" err="1"/>
              <a:t>eMobilität</a:t>
            </a:r>
            <a:r>
              <a:rPr lang="de-CH" sz="2000" dirty="0"/>
              <a:t>                                +13 TWh/a</a:t>
            </a:r>
          </a:p>
          <a:p>
            <a:pPr marL="0" indent="0">
              <a:spcBef>
                <a:spcPts val="0"/>
              </a:spcBef>
              <a:buNone/>
              <a:tabLst>
                <a:tab pos="9415463" algn="l"/>
              </a:tabLst>
            </a:pPr>
            <a:r>
              <a:rPr lang="de-CH" sz="2000" dirty="0"/>
              <a:t>                                                                                                            Wärme (WP)                              +5 TWh/a</a:t>
            </a:r>
          </a:p>
          <a:p>
            <a:pPr marL="0" indent="0">
              <a:spcBef>
                <a:spcPts val="1200"/>
              </a:spcBef>
              <a:buNone/>
            </a:pPr>
            <a:r>
              <a:rPr lang="de-CH" sz="2000" b="1" dirty="0"/>
              <a:t>Versorgungssicherheit</a:t>
            </a:r>
            <a:r>
              <a:rPr lang="de-CH" sz="2000" dirty="0"/>
              <a:t>: Geringe </a:t>
            </a:r>
            <a:r>
              <a:rPr lang="de-CH" sz="2000" dirty="0" err="1"/>
              <a:t>Wi</a:t>
            </a:r>
            <a:r>
              <a:rPr lang="de-CH" sz="2000" dirty="0"/>
              <a:t>-Produktion PV Mittelland </a:t>
            </a:r>
            <a:r>
              <a:rPr lang="de-CH" sz="2000" dirty="0">
                <a:sym typeface="Wingdings" panose="05000000000000000000" pitchFamily="2" charset="2"/>
              </a:rPr>
              <a:t>  zusätzliche PV und saisonale Speicher. </a:t>
            </a:r>
            <a:r>
              <a:rPr lang="de-CH" sz="2000" b="1" dirty="0">
                <a:sym typeface="Wingdings" panose="05000000000000000000" pitchFamily="2" charset="2"/>
              </a:rPr>
              <a:t>Folie 35</a:t>
            </a:r>
          </a:p>
          <a:p>
            <a:pPr marL="0" indent="0">
              <a:spcBef>
                <a:spcPts val="1200"/>
              </a:spcBef>
              <a:buNone/>
            </a:pPr>
            <a:r>
              <a:rPr lang="de-CH" sz="2000" b="1" dirty="0">
                <a:sym typeface="Wingdings" panose="05000000000000000000" pitchFamily="2" charset="2"/>
              </a:rPr>
              <a:t>Gaskraftwerke:</a:t>
            </a:r>
            <a:r>
              <a:rPr lang="de-CH" sz="2000" dirty="0">
                <a:sym typeface="Wingdings" panose="05000000000000000000" pitchFamily="2" charset="2"/>
              </a:rPr>
              <a:t> </a:t>
            </a:r>
            <a:r>
              <a:rPr lang="de-CH" sz="2000" dirty="0"/>
              <a:t> Keine Gewähr bei CH-/EU-Stromengpässen, da kaum Gasspeicher </a:t>
            </a:r>
            <a:r>
              <a:rPr lang="de-CH" sz="2000" dirty="0">
                <a:sym typeface="Wingdings" panose="05000000000000000000" pitchFamily="2" charset="2"/>
              </a:rPr>
              <a:t> Notstromaggregate,     </a:t>
            </a:r>
            <a:br>
              <a:rPr lang="de-CH" sz="2000" dirty="0">
                <a:sym typeface="Wingdings" panose="05000000000000000000" pitchFamily="2" charset="2"/>
              </a:rPr>
            </a:br>
            <a:r>
              <a:rPr lang="de-CH" sz="2000" dirty="0">
                <a:sym typeface="Wingdings" panose="05000000000000000000" pitchFamily="2" charset="2"/>
              </a:rPr>
              <a:t>                              speicherbares Erdöl. Siehe ausführlich </a:t>
            </a:r>
            <a:r>
              <a:rPr lang="de-CH" sz="2000" b="1" dirty="0">
                <a:sym typeface="Wingdings" panose="05000000000000000000" pitchFamily="2" charset="2"/>
              </a:rPr>
              <a:t>Folie Exkurs/36</a:t>
            </a:r>
            <a:r>
              <a:rPr lang="de-CH" sz="2000" dirty="0">
                <a:sym typeface="Wingdings" panose="05000000000000000000" pitchFamily="2" charset="2"/>
              </a:rPr>
              <a:t>.</a:t>
            </a:r>
            <a:endParaRPr lang="de-CH" sz="2000" dirty="0"/>
          </a:p>
          <a:p>
            <a:pPr marL="0" indent="0">
              <a:buNone/>
            </a:pPr>
            <a:endParaRPr lang="de-CH" sz="1600" dirty="0"/>
          </a:p>
          <a:p>
            <a:pPr marL="0" indent="0">
              <a:buNone/>
            </a:pPr>
            <a:r>
              <a:rPr lang="de-CH" sz="1600" dirty="0"/>
              <a:t>    </a:t>
            </a:r>
          </a:p>
        </p:txBody>
      </p:sp>
      <p:sp>
        <p:nvSpPr>
          <p:cNvPr id="4" name="Datumsplatzhalter 3">
            <a:extLst>
              <a:ext uri="{FF2B5EF4-FFF2-40B4-BE49-F238E27FC236}">
                <a16:creationId xmlns:a16="http://schemas.microsoft.com/office/drawing/2014/main" id="{C93216C6-2E30-D252-DDBE-E53DD3ED8239}"/>
              </a:ext>
            </a:extLst>
          </p:cNvPr>
          <p:cNvSpPr>
            <a:spLocks noGrp="1"/>
          </p:cNvSpPr>
          <p:nvPr>
            <p:ph type="dt" sz="half" idx="10"/>
          </p:nvPr>
        </p:nvSpPr>
        <p:spPr/>
        <p:txBody>
          <a:bodyPr/>
          <a:lstStyle/>
          <a:p>
            <a:fld id="{0CF14F7C-9031-4B5B-9BD4-CE3ED085B263}" type="datetime1">
              <a:rPr lang="de-CH" smtClean="0"/>
              <a:t>24.06.2022</a:t>
            </a:fld>
            <a:endParaRPr lang="de-CH"/>
          </a:p>
        </p:txBody>
      </p:sp>
      <p:sp>
        <p:nvSpPr>
          <p:cNvPr id="5" name="Foliennummernplatzhalter 4">
            <a:extLst>
              <a:ext uri="{FF2B5EF4-FFF2-40B4-BE49-F238E27FC236}">
                <a16:creationId xmlns:a16="http://schemas.microsoft.com/office/drawing/2014/main" id="{3666C97B-DC9B-AD2A-2E10-D8177206BD27}"/>
              </a:ext>
            </a:extLst>
          </p:cNvPr>
          <p:cNvSpPr>
            <a:spLocks noGrp="1"/>
          </p:cNvSpPr>
          <p:nvPr>
            <p:ph type="sldNum" sz="quarter" idx="12"/>
          </p:nvPr>
        </p:nvSpPr>
        <p:spPr/>
        <p:txBody>
          <a:bodyPr/>
          <a:lstStyle/>
          <a:p>
            <a:fld id="{0AB65F57-5F13-43A1-8316-AB5F1C205C21}" type="slidenum">
              <a:rPr lang="de-CH" smtClean="0"/>
              <a:t>10</a:t>
            </a:fld>
            <a:endParaRPr lang="de-CH"/>
          </a:p>
        </p:txBody>
      </p:sp>
    </p:spTree>
    <p:extLst>
      <p:ext uri="{BB962C8B-B14F-4D97-AF65-F5344CB8AC3E}">
        <p14:creationId xmlns:p14="http://schemas.microsoft.com/office/powerpoint/2010/main" val="4233483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EFB83-9767-4DBE-B26C-82362D64DE86}"/>
              </a:ext>
            </a:extLst>
          </p:cNvPr>
          <p:cNvSpPr>
            <a:spLocks noGrp="1"/>
          </p:cNvSpPr>
          <p:nvPr>
            <p:ph type="title"/>
          </p:nvPr>
        </p:nvSpPr>
        <p:spPr>
          <a:xfrm>
            <a:off x="179246" y="-257451"/>
            <a:ext cx="11797995" cy="1464814"/>
          </a:xfrm>
        </p:spPr>
        <p:txBody>
          <a:bodyPr>
            <a:normAutofit/>
          </a:bodyPr>
          <a:lstStyle/>
          <a:p>
            <a:r>
              <a:rPr lang="de-CH" sz="3400" b="1" dirty="0"/>
              <a:t>Potentiale erneuerbare Energien: Inland 172 - 84 TWh/a</a:t>
            </a:r>
          </a:p>
        </p:txBody>
      </p:sp>
      <p:graphicFrame>
        <p:nvGraphicFramePr>
          <p:cNvPr id="4" name="Tabelle 4">
            <a:extLst>
              <a:ext uri="{FF2B5EF4-FFF2-40B4-BE49-F238E27FC236}">
                <a16:creationId xmlns:a16="http://schemas.microsoft.com/office/drawing/2014/main" id="{16761C32-7079-46EE-B586-639FE588C3B6}"/>
              </a:ext>
            </a:extLst>
          </p:cNvPr>
          <p:cNvGraphicFramePr>
            <a:graphicFrameLocks noGrp="1"/>
          </p:cNvGraphicFramePr>
          <p:nvPr>
            <p:extLst>
              <p:ext uri="{D42A27DB-BD31-4B8C-83A1-F6EECF244321}">
                <p14:modId xmlns:p14="http://schemas.microsoft.com/office/powerpoint/2010/main" val="3501851573"/>
              </p:ext>
            </p:extLst>
          </p:nvPr>
        </p:nvGraphicFramePr>
        <p:xfrm>
          <a:off x="26504" y="703228"/>
          <a:ext cx="12165496" cy="5678419"/>
        </p:xfrm>
        <a:graphic>
          <a:graphicData uri="http://schemas.openxmlformats.org/drawingml/2006/table">
            <a:tbl>
              <a:tblPr firstRow="1" bandRow="1">
                <a:tableStyleId>{5C22544A-7EE6-4342-B048-85BDC9FD1C3A}</a:tableStyleId>
              </a:tblPr>
              <a:tblGrid>
                <a:gridCol w="1866590">
                  <a:extLst>
                    <a:ext uri="{9D8B030D-6E8A-4147-A177-3AD203B41FA5}">
                      <a16:colId xmlns:a16="http://schemas.microsoft.com/office/drawing/2014/main" val="3161575060"/>
                    </a:ext>
                  </a:extLst>
                </a:gridCol>
                <a:gridCol w="1042987">
                  <a:extLst>
                    <a:ext uri="{9D8B030D-6E8A-4147-A177-3AD203B41FA5}">
                      <a16:colId xmlns:a16="http://schemas.microsoft.com/office/drawing/2014/main" val="2317647745"/>
                    </a:ext>
                  </a:extLst>
                </a:gridCol>
                <a:gridCol w="9255919">
                  <a:extLst>
                    <a:ext uri="{9D8B030D-6E8A-4147-A177-3AD203B41FA5}">
                      <a16:colId xmlns:a16="http://schemas.microsoft.com/office/drawing/2014/main" val="1307822861"/>
                    </a:ext>
                  </a:extLst>
                </a:gridCol>
              </a:tblGrid>
              <a:tr h="469589">
                <a:tc>
                  <a:txBody>
                    <a:bodyPr/>
                    <a:lstStyle/>
                    <a:p>
                      <a:r>
                        <a:rPr lang="de-CH" sz="1400" dirty="0"/>
                        <a:t>Erneuerbar heute</a:t>
                      </a:r>
                    </a:p>
                    <a:p>
                      <a:r>
                        <a:rPr lang="de-CH" sz="1400" dirty="0"/>
                        <a:t>[TWh/a]</a:t>
                      </a:r>
                    </a:p>
                  </a:txBody>
                  <a:tcPr/>
                </a:tc>
                <a:tc>
                  <a:txBody>
                    <a:bodyPr/>
                    <a:lstStyle/>
                    <a:p>
                      <a:pPr algn="l"/>
                      <a:r>
                        <a:rPr lang="de-CH" sz="1400" dirty="0"/>
                        <a:t>Potential</a:t>
                      </a:r>
                      <a:br>
                        <a:rPr lang="de-CH" sz="1400" dirty="0"/>
                      </a:br>
                      <a:r>
                        <a:rPr lang="de-CH" sz="1400" dirty="0"/>
                        <a:t>Max-Real</a:t>
                      </a:r>
                    </a:p>
                  </a:txBody>
                  <a:tcPr/>
                </a:tc>
                <a:tc>
                  <a:txBody>
                    <a:bodyPr/>
                    <a:lstStyle/>
                    <a:p>
                      <a:r>
                        <a:rPr lang="de-CH" sz="1400" dirty="0"/>
                        <a:t>Quellen, Einschätzungen, Hemmnisse</a:t>
                      </a:r>
                    </a:p>
                  </a:txBody>
                  <a:tcPr/>
                </a:tc>
                <a:extLst>
                  <a:ext uri="{0D108BD9-81ED-4DB2-BD59-A6C34878D82A}">
                    <a16:rowId xmlns:a16="http://schemas.microsoft.com/office/drawing/2014/main" val="3956807954"/>
                  </a:ext>
                </a:extLst>
              </a:tr>
              <a:tr h="285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1" dirty="0"/>
                        <a:t>Solar 2022:</a:t>
                      </a:r>
                      <a:r>
                        <a:rPr lang="de-CH" sz="1400" b="0" dirty="0"/>
                        <a:t>(</a:t>
                      </a:r>
                      <a:r>
                        <a:rPr lang="de-CH" sz="1400" b="0" spc="-40" baseline="0" dirty="0"/>
                        <a:t>3.8TWh/a) </a:t>
                      </a:r>
                      <a:endParaRPr lang="de-CH" sz="1400" b="0" spc="-40" baseline="0" dirty="0">
                        <a:solidFill>
                          <a:srgbClr val="FF0000"/>
                        </a:solidFill>
                      </a:endParaRPr>
                    </a:p>
                  </a:txBody>
                  <a:tcPr/>
                </a:tc>
                <a:tc>
                  <a:txBody>
                    <a:bodyPr/>
                    <a:lstStyle/>
                    <a:p>
                      <a:endParaRPr lang="de-CH" sz="1400" dirty="0"/>
                    </a:p>
                  </a:txBody>
                  <a:tcPr/>
                </a:tc>
                <a:tc>
                  <a:txBody>
                    <a:bodyPr/>
                    <a:lstStyle/>
                    <a:p>
                      <a:endParaRPr lang="de-CH" sz="1400" dirty="0"/>
                    </a:p>
                  </a:txBody>
                  <a:tcPr/>
                </a:tc>
                <a:extLst>
                  <a:ext uri="{0D108BD9-81ED-4DB2-BD59-A6C34878D82A}">
                    <a16:rowId xmlns:a16="http://schemas.microsoft.com/office/drawing/2014/main" val="937571300"/>
                  </a:ext>
                </a:extLst>
              </a:tr>
              <a:tr h="440434">
                <a:tc>
                  <a:txBody>
                    <a:bodyPr/>
                    <a:lstStyle/>
                    <a:p>
                      <a:r>
                        <a:rPr lang="de-CH" sz="1400" b="1" dirty="0"/>
                        <a:t>- Neubau</a:t>
                      </a:r>
                      <a:br>
                        <a:rPr lang="de-CH" sz="1400" b="1" dirty="0"/>
                      </a:br>
                      <a:r>
                        <a:rPr lang="de-CH" sz="1400" b="1" dirty="0"/>
                        <a:t>  </a:t>
                      </a:r>
                      <a:r>
                        <a:rPr lang="de-CH" sz="1400" b="0" dirty="0"/>
                        <a:t>(Potential pro Jahr)</a:t>
                      </a:r>
                      <a:endParaRPr lang="de-CH" sz="1400" b="1" dirty="0"/>
                    </a:p>
                  </a:txBody>
                  <a:tcPr/>
                </a:tc>
                <a:tc>
                  <a:txBody>
                    <a:bodyPr/>
                    <a:lstStyle/>
                    <a:p>
                      <a:r>
                        <a:rPr lang="de-CH" sz="1400" b="1" spc="-30" baseline="0" dirty="0"/>
                        <a:t>+0.2 – 0.4</a:t>
                      </a:r>
                      <a:br>
                        <a:rPr lang="de-CH" sz="1400" b="1" dirty="0"/>
                      </a:br>
                      <a:r>
                        <a:rPr lang="de-CH" sz="1400" b="1" dirty="0"/>
                        <a:t>pro Jahr</a:t>
                      </a:r>
                    </a:p>
                  </a:txBody>
                  <a:tcPr/>
                </a:tc>
                <a:tc>
                  <a:txBody>
                    <a:bodyPr/>
                    <a:lstStyle/>
                    <a:p>
                      <a:r>
                        <a:rPr lang="de-CH" sz="1200" dirty="0"/>
                        <a:t>Realisierung bei Gebäuden/Infrastrukturen: Jährliche Bautätigkeit ca.7’000 EFH à 100m</a:t>
                      </a:r>
                      <a:r>
                        <a:rPr lang="de-CH" sz="1200" baseline="30000" dirty="0"/>
                        <a:t>2</a:t>
                      </a:r>
                      <a:r>
                        <a:rPr lang="de-CH" sz="1200" dirty="0"/>
                        <a:t>, 5’000 MFH à 300m</a:t>
                      </a:r>
                      <a:r>
                        <a:rPr lang="de-CH" sz="1200" baseline="30000" dirty="0"/>
                        <a:t>2</a:t>
                      </a:r>
                      <a:r>
                        <a:rPr lang="de-CH" sz="1200" dirty="0"/>
                        <a:t>, </a:t>
                      </a:r>
                      <a:r>
                        <a:rPr lang="de-CH" sz="1200" dirty="0" err="1"/>
                        <a:t>Ind</a:t>
                      </a:r>
                      <a:r>
                        <a:rPr lang="de-CH" sz="1200" dirty="0"/>
                        <a:t>./DL: Total ca. 2 km</a:t>
                      </a:r>
                      <a:r>
                        <a:rPr lang="de-CH" sz="1200" baseline="30000" dirty="0"/>
                        <a:t>2</a:t>
                      </a:r>
                      <a:r>
                        <a:rPr lang="de-CH" sz="1200" dirty="0"/>
                        <a:t> oder pro Jahr +0.4 TWh/a. Geeignet ca. 50% oder +0.2 TWh/a. Solarpflicht schöpft Potential aus. 5-10% des notwendigen Zubaus p.a. </a:t>
                      </a:r>
                    </a:p>
                  </a:txBody>
                  <a:tcPr/>
                </a:tc>
                <a:extLst>
                  <a:ext uri="{0D108BD9-81ED-4DB2-BD59-A6C34878D82A}">
                    <a16:rowId xmlns:a16="http://schemas.microsoft.com/office/drawing/2014/main" val="1956584118"/>
                  </a:ext>
                </a:extLst>
              </a:tr>
              <a:tr h="600087">
                <a:tc>
                  <a:txBody>
                    <a:bodyPr/>
                    <a:lstStyle/>
                    <a:p>
                      <a:pPr marL="0" indent="0">
                        <a:buFontTx/>
                        <a:buNone/>
                      </a:pPr>
                      <a:r>
                        <a:rPr lang="de-CH" sz="1400" b="1" dirty="0"/>
                        <a:t>- Dach</a:t>
                      </a:r>
                      <a:br>
                        <a:rPr lang="de-CH" sz="1400" b="1" dirty="0"/>
                      </a:br>
                      <a:r>
                        <a:rPr lang="de-CH" sz="1400" b="1" dirty="0"/>
                        <a:t>  </a:t>
                      </a:r>
                      <a:r>
                        <a:rPr lang="de-CH" sz="1400" b="0" dirty="0"/>
                        <a:t>(Potential total)</a:t>
                      </a:r>
                    </a:p>
                  </a:txBody>
                  <a:tcPr/>
                </a:tc>
                <a:tc>
                  <a:txBody>
                    <a:bodyPr/>
                    <a:lstStyle/>
                    <a:p>
                      <a:r>
                        <a:rPr lang="de-CH" sz="1400" b="1" dirty="0"/>
                        <a:t> 40 – 50</a:t>
                      </a:r>
                    </a:p>
                  </a:txBody>
                  <a:tcPr/>
                </a:tc>
                <a:tc>
                  <a:txBody>
                    <a:bodyPr/>
                    <a:lstStyle/>
                    <a:p>
                      <a:r>
                        <a:rPr lang="de-CH" sz="1200" dirty="0"/>
                        <a:t>Quellen: BFE/Meteo-Test, Muntwyler et al., Lars Huber, Replik zu PV-Potenzial Studie 2000 der EPFL, </a:t>
                      </a:r>
                      <a:r>
                        <a:rPr lang="de-CH" sz="1200" dirty="0">
                          <a:hlinkClick r:id="rId3"/>
                        </a:rPr>
                        <a:t>www.pv2grind.ch</a:t>
                      </a:r>
                      <a:r>
                        <a:rPr lang="de-CH" sz="1200" dirty="0"/>
                        <a:t> Stützt höhere Schätzung als </a:t>
                      </a:r>
                    </a:p>
                    <a:p>
                      <a:r>
                        <a:rPr lang="de-CH" sz="1200" dirty="0" err="1"/>
                        <a:t>Scartezzini</a:t>
                      </a:r>
                      <a:r>
                        <a:rPr lang="de-CH" sz="1200" dirty="0"/>
                        <a:t> et al.. und im Anschluss </a:t>
                      </a:r>
                      <a:r>
                        <a:rPr lang="de-CH" sz="1200" dirty="0" err="1"/>
                        <a:t>Züttel</a:t>
                      </a:r>
                      <a:r>
                        <a:rPr lang="de-CH" sz="1200" dirty="0"/>
                        <a:t> (nur ca. 24 TWh/a) et al.: Schrägdach einbeziehen, Flachdach zu hohe Minderung, 17% Wirkungsgrad veraltet. Hochskalierung Genf sehr fragwürdig. Rohrer et al., ZHAW, </a:t>
                      </a:r>
                      <a:r>
                        <a:rPr lang="de-CH" sz="1200" dirty="0" err="1"/>
                        <a:t>NZZamSonntag</a:t>
                      </a:r>
                      <a:r>
                        <a:rPr lang="de-CH" sz="1200" dirty="0"/>
                        <a:t> bestätigen Schätzungen BFE/Meteo-Test weitgehend.   </a:t>
                      </a:r>
                    </a:p>
                  </a:txBody>
                  <a:tcPr/>
                </a:tc>
                <a:extLst>
                  <a:ext uri="{0D108BD9-81ED-4DB2-BD59-A6C34878D82A}">
                    <a16:rowId xmlns:a16="http://schemas.microsoft.com/office/drawing/2014/main" val="2793801447"/>
                  </a:ext>
                </a:extLst>
              </a:tr>
              <a:tr h="285756">
                <a:tc>
                  <a:txBody>
                    <a:bodyPr/>
                    <a:lstStyle/>
                    <a:p>
                      <a:pPr marL="0" indent="0">
                        <a:buFontTx/>
                        <a:buNone/>
                      </a:pPr>
                      <a:r>
                        <a:rPr lang="de-CH" sz="1400" b="1" dirty="0"/>
                        <a:t>- Fassade</a:t>
                      </a:r>
                      <a:r>
                        <a:rPr lang="de-CH" sz="1400" b="0" dirty="0"/>
                        <a:t> (Pot. total)</a:t>
                      </a:r>
                    </a:p>
                  </a:txBody>
                  <a:tcPr/>
                </a:tc>
                <a:tc>
                  <a:txBody>
                    <a:bodyPr/>
                    <a:lstStyle/>
                    <a:p>
                      <a:r>
                        <a:rPr lang="de-CH" sz="1400" b="1" dirty="0"/>
                        <a:t> 10 -17</a:t>
                      </a:r>
                    </a:p>
                  </a:txBody>
                  <a:tcPr/>
                </a:tc>
                <a:tc>
                  <a:txBody>
                    <a:bodyPr/>
                    <a:lstStyle/>
                    <a:p>
                      <a:r>
                        <a:rPr lang="de-CH" sz="1200" dirty="0"/>
                        <a:t>Quellen: dito. Mehr Winterstrom, höhere Kosten, Zusatznutzen,  Hemmnis Bewilligung. </a:t>
                      </a:r>
                    </a:p>
                  </a:txBody>
                  <a:tcPr/>
                </a:tc>
                <a:extLst>
                  <a:ext uri="{0D108BD9-81ED-4DB2-BD59-A6C34878D82A}">
                    <a16:rowId xmlns:a16="http://schemas.microsoft.com/office/drawing/2014/main" val="1449339359"/>
                  </a:ext>
                </a:extLst>
              </a:tr>
              <a:tr h="417417">
                <a:tc>
                  <a:txBody>
                    <a:bodyPr/>
                    <a:lstStyle/>
                    <a:p>
                      <a:r>
                        <a:rPr lang="de-CH" sz="1400" b="1" dirty="0"/>
                        <a:t>- Infrastrukturen</a:t>
                      </a:r>
                      <a:br>
                        <a:rPr lang="de-CH" sz="1400" b="1" dirty="0"/>
                      </a:br>
                      <a:r>
                        <a:rPr lang="de-CH" sz="1400" b="1" dirty="0"/>
                        <a:t>   </a:t>
                      </a:r>
                      <a:r>
                        <a:rPr lang="de-CH" sz="1400" b="0" dirty="0"/>
                        <a:t>(Potential total)</a:t>
                      </a:r>
                      <a:endParaRPr lang="de-CH" sz="1400" b="1" dirty="0"/>
                    </a:p>
                  </a:txBody>
                  <a:tcPr/>
                </a:tc>
                <a:tc>
                  <a:txBody>
                    <a:bodyPr/>
                    <a:lstStyle/>
                    <a:p>
                      <a:r>
                        <a:rPr lang="de-CH" sz="1400" b="1" dirty="0"/>
                        <a:t>   3 - 11</a:t>
                      </a:r>
                    </a:p>
                  </a:txBody>
                  <a:tcPr/>
                </a:tc>
                <a:tc>
                  <a:txBody>
                    <a:bodyPr/>
                    <a:lstStyle/>
                    <a:p>
                      <a:r>
                        <a:rPr lang="de-CH" sz="1200" dirty="0"/>
                        <a:t>Strassen, Parkplätze, Stützmauern etc.. Eher komplexe Planung, Realisierung, Kosten? Bewilligungen. Erste Pilotanlagen </a:t>
                      </a:r>
                      <a:r>
                        <a:rPr lang="de-CH" sz="1200" dirty="0" err="1"/>
                        <a:t>Agrola</a:t>
                      </a:r>
                      <a:r>
                        <a:rPr lang="de-CH" sz="1200" dirty="0"/>
                        <a:t> Kanton Aargau </a:t>
                      </a:r>
                      <a:br>
                        <a:rPr lang="de-CH" sz="1200" dirty="0"/>
                      </a:br>
                      <a:r>
                        <a:rPr lang="de-CH" sz="1200" dirty="0"/>
                        <a:t>Weitere Studien: </a:t>
                      </a:r>
                      <a:r>
                        <a:rPr lang="de-CH" sz="1200" dirty="0" err="1"/>
                        <a:t>EnergieZukunftSchweiz</a:t>
                      </a:r>
                      <a:r>
                        <a:rPr lang="de-CH" sz="1200" dirty="0"/>
                        <a:t> (9-11 TWh/a),  Astra: Sehr tief (100GWh/a), WSL …    </a:t>
                      </a:r>
                    </a:p>
                  </a:txBody>
                  <a:tcPr/>
                </a:tc>
                <a:extLst>
                  <a:ext uri="{0D108BD9-81ED-4DB2-BD59-A6C34878D82A}">
                    <a16:rowId xmlns:a16="http://schemas.microsoft.com/office/drawing/2014/main" val="3525604397"/>
                  </a:ext>
                </a:extLst>
              </a:tr>
              <a:tr h="476215">
                <a:tc>
                  <a:txBody>
                    <a:bodyPr/>
                    <a:lstStyle/>
                    <a:p>
                      <a:r>
                        <a:rPr lang="de-CH" sz="1400" b="1" dirty="0"/>
                        <a:t>- Freiflächen: - </a:t>
                      </a:r>
                      <a:r>
                        <a:rPr lang="de-CH" sz="1400" b="1" dirty="0" err="1"/>
                        <a:t>Agro</a:t>
                      </a:r>
                      <a:r>
                        <a:rPr lang="de-CH" sz="1400" b="1" dirty="0"/>
                        <a:t> </a:t>
                      </a:r>
                    </a:p>
                    <a:p>
                      <a:pPr marL="0" indent="0">
                        <a:buFontTx/>
                        <a:buNone/>
                      </a:pPr>
                      <a:r>
                        <a:rPr lang="de-CH" sz="1400" b="1" dirty="0"/>
                        <a:t>  </a:t>
                      </a:r>
                      <a:r>
                        <a:rPr lang="de-CH" sz="1400" b="0" dirty="0"/>
                        <a:t>(Pot. total)    - </a:t>
                      </a:r>
                      <a:r>
                        <a:rPr lang="de-CH" sz="1400" b="1" dirty="0"/>
                        <a:t>Alpin </a:t>
                      </a:r>
                    </a:p>
                  </a:txBody>
                  <a:tcPr/>
                </a:tc>
                <a:tc>
                  <a:txBody>
                    <a:bodyPr/>
                    <a:lstStyle/>
                    <a:p>
                      <a:r>
                        <a:rPr lang="de-CH" sz="1400" b="1" dirty="0"/>
                        <a:t> 10 - 25</a:t>
                      </a:r>
                    </a:p>
                    <a:p>
                      <a:r>
                        <a:rPr lang="de-CH" sz="1400" b="1" dirty="0"/>
                        <a:t> 10 - 50</a:t>
                      </a:r>
                    </a:p>
                  </a:txBody>
                  <a:tcPr/>
                </a:tc>
                <a:tc>
                  <a:txBody>
                    <a:bodyPr/>
                    <a:lstStyle/>
                    <a:p>
                      <a:r>
                        <a:rPr lang="de-CH" sz="1200" dirty="0"/>
                        <a:t>Gewächshausflächen Schweiz 5 km</a:t>
                      </a:r>
                      <a:r>
                        <a:rPr lang="de-CH" sz="1200" baseline="30000" dirty="0"/>
                        <a:t>2</a:t>
                      </a:r>
                      <a:r>
                        <a:rPr lang="de-CH" sz="1200" dirty="0"/>
                        <a:t>, Weitere Agro-Flächen: 10-50 km</a:t>
                      </a:r>
                      <a:r>
                        <a:rPr lang="de-CH" sz="1200" baseline="30000" dirty="0"/>
                        <a:t>2</a:t>
                      </a:r>
                      <a:r>
                        <a:rPr lang="de-CH" sz="1200" dirty="0"/>
                        <a:t> </a:t>
                      </a:r>
                      <a:br>
                        <a:rPr lang="de-CH" sz="1200" dirty="0"/>
                      </a:br>
                      <a:r>
                        <a:rPr lang="de-CH" sz="1200" dirty="0"/>
                        <a:t>Alpine mit hohem Potential. Bewilligung, Kosten inkl. Netze?</a:t>
                      </a:r>
                    </a:p>
                  </a:txBody>
                  <a:tcPr/>
                </a:tc>
                <a:extLst>
                  <a:ext uri="{0D108BD9-81ED-4DB2-BD59-A6C34878D82A}">
                    <a16:rowId xmlns:a16="http://schemas.microsoft.com/office/drawing/2014/main" val="2567924476"/>
                  </a:ext>
                </a:extLst>
              </a:tr>
              <a:tr h="453845">
                <a:tc>
                  <a:txBody>
                    <a:bodyPr/>
                    <a:lstStyle/>
                    <a:p>
                      <a:r>
                        <a:rPr lang="de-CH" sz="1400" b="1" dirty="0"/>
                        <a:t>Wasser: </a:t>
                      </a:r>
                      <a:r>
                        <a:rPr lang="de-CH" sz="1400" b="0" dirty="0"/>
                        <a:t>(36 TWh/a)</a:t>
                      </a:r>
                    </a:p>
                  </a:txBody>
                  <a:tcPr/>
                </a:tc>
                <a:tc>
                  <a:txBody>
                    <a:bodyPr/>
                    <a:lstStyle/>
                    <a:p>
                      <a:pPr marL="0" indent="0"/>
                      <a:r>
                        <a:rPr lang="de-CH" sz="1400" b="1" dirty="0"/>
                        <a:t>   2</a:t>
                      </a:r>
                      <a:br>
                        <a:rPr lang="de-CH" sz="1400" b="1" dirty="0"/>
                      </a:br>
                      <a:r>
                        <a:rPr lang="de-CH" sz="1400" b="1" dirty="0"/>
                        <a:t>  </a:t>
                      </a:r>
                      <a:r>
                        <a:rPr lang="de-CH" sz="1400" b="0" dirty="0"/>
                        <a:t>(</a:t>
                      </a:r>
                      <a:r>
                        <a:rPr lang="de-CH" sz="1400" b="0" spc="-40" baseline="0" dirty="0"/>
                        <a:t>Pot.  tot.)</a:t>
                      </a:r>
                      <a:endParaRPr lang="de-CH" sz="1400" b="1" spc="-40" baseline="0" dirty="0"/>
                    </a:p>
                  </a:txBody>
                  <a:tcPr/>
                </a:tc>
                <a:tc>
                  <a:txBody>
                    <a:bodyPr/>
                    <a:lstStyle/>
                    <a:p>
                      <a:r>
                        <a:rPr lang="de-CH" sz="1200" dirty="0"/>
                        <a:t>Bericht Runder Tisch: 15 Projekte. Liste vorhanden. Bewilligung, Verfahren offen. </a:t>
                      </a:r>
                    </a:p>
                    <a:p>
                      <a:r>
                        <a:rPr lang="de-CH" sz="1200" dirty="0"/>
                        <a:t>Einhaltung Restwasser reduziert Produktion um 2-4 TWh/a.</a:t>
                      </a:r>
                    </a:p>
                  </a:txBody>
                  <a:tcPr/>
                </a:tc>
                <a:extLst>
                  <a:ext uri="{0D108BD9-81ED-4DB2-BD59-A6C34878D82A}">
                    <a16:rowId xmlns:a16="http://schemas.microsoft.com/office/drawing/2014/main" val="926135366"/>
                  </a:ext>
                </a:extLst>
              </a:tr>
              <a:tr h="285756">
                <a:tc>
                  <a:txBody>
                    <a:bodyPr/>
                    <a:lstStyle/>
                    <a:p>
                      <a:r>
                        <a:rPr lang="de-CH" sz="1400" b="1" dirty="0"/>
                        <a:t>Wind: </a:t>
                      </a:r>
                      <a:r>
                        <a:rPr lang="de-CH" sz="1400" b="0" dirty="0"/>
                        <a:t>(0.036 TWh/a) </a:t>
                      </a:r>
                    </a:p>
                  </a:txBody>
                  <a:tcPr/>
                </a:tc>
                <a:tc>
                  <a:txBody>
                    <a:bodyPr/>
                    <a:lstStyle/>
                    <a:p>
                      <a:r>
                        <a:rPr lang="de-CH" sz="1400" b="1" dirty="0"/>
                        <a:t>  3 – 12</a:t>
                      </a:r>
                    </a:p>
                  </a:txBody>
                  <a:tcPr/>
                </a:tc>
                <a:tc>
                  <a:txBody>
                    <a:bodyPr/>
                    <a:lstStyle/>
                    <a:p>
                      <a:r>
                        <a:rPr lang="de-CH" sz="1200" dirty="0"/>
                        <a:t>Energieperspektiven 2050+, </a:t>
                      </a:r>
                      <a:r>
                        <a:rPr lang="de-CH" sz="1200" dirty="0" err="1"/>
                        <a:t>SuisseEole</a:t>
                      </a:r>
                      <a:r>
                        <a:rPr lang="de-CH" sz="1200" dirty="0"/>
                        <a:t>. Empa et al.. Bewilligung, Verfahren, ca. 3 TWh/a geplant, aber blockiert</a:t>
                      </a:r>
                    </a:p>
                  </a:txBody>
                  <a:tcPr/>
                </a:tc>
                <a:extLst>
                  <a:ext uri="{0D108BD9-81ED-4DB2-BD59-A6C34878D82A}">
                    <a16:rowId xmlns:a16="http://schemas.microsoft.com/office/drawing/2014/main" val="615932883"/>
                  </a:ext>
                </a:extLst>
              </a:tr>
              <a:tr h="771541">
                <a:tc>
                  <a:txBody>
                    <a:bodyPr/>
                    <a:lstStyle/>
                    <a:p>
                      <a:r>
                        <a:rPr lang="de-CH" sz="1400" b="1" dirty="0"/>
                        <a:t>Biomasse: (</a:t>
                      </a:r>
                      <a:r>
                        <a:rPr lang="de-CH" sz="1400" b="0" dirty="0"/>
                        <a:t>3 TWh/a)</a:t>
                      </a:r>
                    </a:p>
                  </a:txBody>
                  <a:tcPr/>
                </a:tc>
                <a:tc>
                  <a:txBody>
                    <a:bodyPr/>
                    <a:lstStyle/>
                    <a:p>
                      <a:r>
                        <a:rPr lang="de-CH" sz="1400" b="1" dirty="0"/>
                        <a:t>  4 - 5</a:t>
                      </a:r>
                      <a:br>
                        <a:rPr lang="de-CH" sz="1400" b="1" dirty="0"/>
                      </a:br>
                      <a:r>
                        <a:rPr lang="de-CH" sz="1400" b="1" dirty="0"/>
                        <a:t> </a:t>
                      </a:r>
                      <a:r>
                        <a:rPr lang="de-CH" sz="1400" b="0" dirty="0"/>
                        <a:t>(</a:t>
                      </a:r>
                      <a:r>
                        <a:rPr lang="de-CH" sz="1400" b="0" spc="-40" baseline="0" dirty="0"/>
                        <a:t>Pot.  tot.)</a:t>
                      </a:r>
                      <a:endParaRPr lang="de-CH" sz="1400" b="1" dirty="0"/>
                    </a:p>
                  </a:txBody>
                  <a:tcPr/>
                </a:tc>
                <a:tc>
                  <a:txBody>
                    <a:bodyPr/>
                    <a:lstStyle/>
                    <a:p>
                      <a:r>
                        <a:rPr lang="de-CH" sz="1200" dirty="0"/>
                        <a:t>Direkte Stromproduktion: Landwirtschaft (ca. 3 TWh/a gemäss WSL, Gülle, Abfälle, nur zu ca. 4% genutzt ), </a:t>
                      </a:r>
                      <a:br>
                        <a:rPr lang="de-CH" sz="1200" dirty="0"/>
                      </a:br>
                      <a:r>
                        <a:rPr lang="de-CH" sz="1200" dirty="0"/>
                        <a:t>Holz, Grüngut, Siedlungs- Industrieabfälle, Altholz, KVA, ARA etc. ca. 16 TWh/a, ca. 7-8 TWh/a im Winter </a:t>
                      </a:r>
                      <a:r>
                        <a:rPr lang="de-CH" sz="1200" dirty="0">
                          <a:sym typeface="Wingdings" panose="05000000000000000000" pitchFamily="2" charset="2"/>
                        </a:rPr>
                        <a:t> ca. 4-5 TWh/a Stromproduktion (oder Substitution; Annahme WP JAZ = 3.5)</a:t>
                      </a:r>
                      <a:r>
                        <a:rPr lang="de-CH" sz="1200" dirty="0"/>
                        <a:t>. Hotz Th, Kuhn E., 14.4.2022: Konkurrierende Nutzung der «Rohstoffe»: Hohe Kosten, Bewilligungen?. </a:t>
                      </a:r>
                    </a:p>
                  </a:txBody>
                  <a:tcPr/>
                </a:tc>
                <a:extLst>
                  <a:ext uri="{0D108BD9-81ED-4DB2-BD59-A6C34878D82A}">
                    <a16:rowId xmlns:a16="http://schemas.microsoft.com/office/drawing/2014/main" val="991792888"/>
                  </a:ext>
                </a:extLst>
              </a:tr>
              <a:tr h="285756">
                <a:tc>
                  <a:txBody>
                    <a:bodyPr/>
                    <a:lstStyle/>
                    <a:p>
                      <a:r>
                        <a:rPr lang="de-CH" sz="1400" b="1" dirty="0"/>
                        <a:t>Geothermie: ---</a:t>
                      </a:r>
                    </a:p>
                  </a:txBody>
                  <a:tcPr/>
                </a:tc>
                <a:tc>
                  <a:txBody>
                    <a:bodyPr/>
                    <a:lstStyle/>
                    <a:p>
                      <a:r>
                        <a:rPr lang="de-CH" sz="1400" b="1" dirty="0"/>
                        <a:t>  0</a:t>
                      </a:r>
                    </a:p>
                  </a:txBody>
                  <a:tcPr/>
                </a:tc>
                <a:tc>
                  <a:txBody>
                    <a:bodyPr/>
                    <a:lstStyle/>
                    <a:p>
                      <a:r>
                        <a:rPr lang="de-CH" sz="1200" dirty="0"/>
                        <a:t>…..Technisch schwierig für CH. Ev. nach 2035.</a:t>
                      </a:r>
                    </a:p>
                  </a:txBody>
                  <a:tcPr/>
                </a:tc>
                <a:extLst>
                  <a:ext uri="{0D108BD9-81ED-4DB2-BD59-A6C34878D82A}">
                    <a16:rowId xmlns:a16="http://schemas.microsoft.com/office/drawing/2014/main" val="612844097"/>
                  </a:ext>
                </a:extLst>
              </a:tr>
              <a:tr h="456798">
                <a:tc>
                  <a:txBody>
                    <a:bodyPr/>
                    <a:lstStyle/>
                    <a:p>
                      <a:r>
                        <a:rPr lang="de-CH" sz="1400" b="1" dirty="0">
                          <a:solidFill>
                            <a:srgbClr val="FF0000"/>
                          </a:solidFill>
                        </a:rPr>
                        <a:t>Total: 42 TWh/a</a:t>
                      </a:r>
                    </a:p>
                  </a:txBody>
                  <a:tcPr/>
                </a:tc>
                <a:tc>
                  <a:txBody>
                    <a:bodyPr/>
                    <a:lstStyle/>
                    <a:p>
                      <a:r>
                        <a:rPr lang="de-CH" sz="1400" b="1" dirty="0">
                          <a:solidFill>
                            <a:srgbClr val="FF0000"/>
                          </a:solidFill>
                          <a:sym typeface="Symbol" panose="05050102010706020507" pitchFamily="18" charset="2"/>
                        </a:rPr>
                        <a:t> 84-172</a:t>
                      </a:r>
                      <a:endParaRPr lang="de-CH" sz="1400" b="1" dirty="0">
                        <a:solidFill>
                          <a:srgbClr val="FF0000"/>
                        </a:solidFill>
                      </a:endParaRPr>
                    </a:p>
                  </a:txBody>
                  <a:tcPr/>
                </a:tc>
                <a:tc>
                  <a:txBody>
                    <a:bodyPr/>
                    <a:lstStyle/>
                    <a:p>
                      <a:r>
                        <a:rPr lang="de-CH" sz="1200" dirty="0"/>
                        <a:t>Potential für Vollversorgung Schweiz «Autarkie» vorhanden. Sinnvoll?</a:t>
                      </a:r>
                    </a:p>
                  </a:txBody>
                  <a:tcPr/>
                </a:tc>
                <a:extLst>
                  <a:ext uri="{0D108BD9-81ED-4DB2-BD59-A6C34878D82A}">
                    <a16:rowId xmlns:a16="http://schemas.microsoft.com/office/drawing/2014/main" val="1489585880"/>
                  </a:ext>
                </a:extLst>
              </a:tr>
            </a:tbl>
          </a:graphicData>
        </a:graphic>
      </p:graphicFrame>
      <p:sp>
        <p:nvSpPr>
          <p:cNvPr id="3" name="Datumsplatzhalter 2">
            <a:extLst>
              <a:ext uri="{FF2B5EF4-FFF2-40B4-BE49-F238E27FC236}">
                <a16:creationId xmlns:a16="http://schemas.microsoft.com/office/drawing/2014/main" id="{E53D42EE-D27D-CA6B-7563-75D490B0C68B}"/>
              </a:ext>
            </a:extLst>
          </p:cNvPr>
          <p:cNvSpPr>
            <a:spLocks noGrp="1"/>
          </p:cNvSpPr>
          <p:nvPr>
            <p:ph type="dt" sz="half" idx="10"/>
          </p:nvPr>
        </p:nvSpPr>
        <p:spPr/>
        <p:txBody>
          <a:bodyPr/>
          <a:lstStyle/>
          <a:p>
            <a:fld id="{AD0FD3DD-9270-4F8F-8CE1-2E484DD6458A}" type="datetime1">
              <a:rPr lang="de-CH" smtClean="0"/>
              <a:t>24.06.2022</a:t>
            </a:fld>
            <a:endParaRPr lang="de-CH"/>
          </a:p>
        </p:txBody>
      </p:sp>
      <p:sp>
        <p:nvSpPr>
          <p:cNvPr id="5" name="Foliennummernplatzhalter 4">
            <a:extLst>
              <a:ext uri="{FF2B5EF4-FFF2-40B4-BE49-F238E27FC236}">
                <a16:creationId xmlns:a16="http://schemas.microsoft.com/office/drawing/2014/main" id="{AED19587-2314-177C-FBCF-74BDB72890B8}"/>
              </a:ext>
            </a:extLst>
          </p:cNvPr>
          <p:cNvSpPr>
            <a:spLocks noGrp="1"/>
          </p:cNvSpPr>
          <p:nvPr>
            <p:ph type="sldNum" sz="quarter" idx="12"/>
          </p:nvPr>
        </p:nvSpPr>
        <p:spPr/>
        <p:txBody>
          <a:bodyPr/>
          <a:lstStyle/>
          <a:p>
            <a:fld id="{0AB65F57-5F13-43A1-8316-AB5F1C205C21}" type="slidenum">
              <a:rPr lang="de-CH" smtClean="0"/>
              <a:t>11</a:t>
            </a:fld>
            <a:endParaRPr lang="de-CH"/>
          </a:p>
        </p:txBody>
      </p:sp>
    </p:spTree>
    <p:extLst>
      <p:ext uri="{BB962C8B-B14F-4D97-AF65-F5344CB8AC3E}">
        <p14:creationId xmlns:p14="http://schemas.microsoft.com/office/powerpoint/2010/main" val="2084472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B43904-0B6F-4F83-B469-149C0ACFF2C6}"/>
              </a:ext>
            </a:extLst>
          </p:cNvPr>
          <p:cNvSpPr>
            <a:spLocks noGrp="1"/>
          </p:cNvSpPr>
          <p:nvPr>
            <p:ph type="title"/>
          </p:nvPr>
        </p:nvSpPr>
        <p:spPr>
          <a:xfrm>
            <a:off x="304008" y="250768"/>
            <a:ext cx="11157857" cy="979714"/>
          </a:xfrm>
        </p:spPr>
        <p:txBody>
          <a:bodyPr>
            <a:normAutofit/>
          </a:bodyPr>
          <a:lstStyle/>
          <a:p>
            <a:r>
              <a:rPr lang="de-CH" sz="3400" b="1" dirty="0"/>
              <a:t>Diskussion Potentiale Erneuerbare Energien für Strom, Gas  </a:t>
            </a:r>
          </a:p>
        </p:txBody>
      </p:sp>
      <p:sp>
        <p:nvSpPr>
          <p:cNvPr id="3" name="Inhaltsplatzhalter 2">
            <a:extLst>
              <a:ext uri="{FF2B5EF4-FFF2-40B4-BE49-F238E27FC236}">
                <a16:creationId xmlns:a16="http://schemas.microsoft.com/office/drawing/2014/main" id="{B0F8C9A0-19F2-4535-A4DE-3842525AFDBA}"/>
              </a:ext>
            </a:extLst>
          </p:cNvPr>
          <p:cNvSpPr>
            <a:spLocks noGrp="1"/>
          </p:cNvSpPr>
          <p:nvPr>
            <p:ph idx="1"/>
          </p:nvPr>
        </p:nvSpPr>
        <p:spPr>
          <a:xfrm>
            <a:off x="344556" y="1243390"/>
            <a:ext cx="11887200" cy="4415287"/>
          </a:xfrm>
        </p:spPr>
        <p:txBody>
          <a:bodyPr>
            <a:normAutofit/>
          </a:bodyPr>
          <a:lstStyle/>
          <a:p>
            <a:r>
              <a:rPr lang="de-CH" sz="2000" b="1" dirty="0"/>
              <a:t>Grosse technische Potentiale  von insgesamt 172 TWh/a</a:t>
            </a:r>
          </a:p>
          <a:p>
            <a:r>
              <a:rPr lang="de-CH" sz="2000" b="1" dirty="0"/>
              <a:t>PV steht mit ca. 150-80 TWh/a klar im Vordergrund</a:t>
            </a:r>
            <a:r>
              <a:rPr lang="de-CH" sz="2000" dirty="0"/>
              <a:t>.</a:t>
            </a:r>
          </a:p>
          <a:p>
            <a:pPr lvl="1"/>
            <a:r>
              <a:rPr lang="de-CH" sz="2000" dirty="0"/>
              <a:t>Für Dach- Fassadennutzung liegen gut abgestützte Schätzungen vor.  EPFL-Studien liegen zu tief. </a:t>
            </a:r>
          </a:p>
          <a:p>
            <a:pPr lvl="1"/>
            <a:r>
              <a:rPr lang="de-CH" sz="2000" dirty="0"/>
              <a:t>Schätzungen für Infrastrukturen, Freiflächen Mittelland, alpin sind noch zu vertiefen.</a:t>
            </a:r>
          </a:p>
          <a:p>
            <a:r>
              <a:rPr lang="de-CH" sz="2000" b="1" dirty="0"/>
              <a:t>Wasserkraft</a:t>
            </a:r>
            <a:r>
              <a:rPr lang="de-CH" sz="2000" dirty="0"/>
              <a:t> ist mit max. +2 TWh/a und 15 Projekten klar limitiert. Die Umsetzung der Restwassermengenanforderungen mit minus 2-4 TWh/a ist nicht zu unterschätzen.</a:t>
            </a:r>
          </a:p>
          <a:p>
            <a:r>
              <a:rPr lang="de-CH" sz="2000" b="1" dirty="0"/>
              <a:t>Windkraft</a:t>
            </a:r>
            <a:r>
              <a:rPr lang="de-CH" sz="2000" dirty="0"/>
              <a:t> hat ein Potential von bis +12 TWh/a, was aber weit über 1’000 Anlagen erfordern würde. Bis 2035 kann von max. +3 TWh/a ausgegangen werden. </a:t>
            </a:r>
          </a:p>
          <a:p>
            <a:r>
              <a:rPr lang="de-CH" sz="2000" b="1" dirty="0"/>
              <a:t>Biomasse</a:t>
            </a:r>
            <a:r>
              <a:rPr lang="de-CH" sz="2000" dirty="0"/>
              <a:t> weist bei einer breiten Betrachtung - neben Landwirtschaft, Holz - ein Stromproduktionspotential von bis +5 TWh/a auf. Es sind aber zahlreiche Hemmnisse wie Konkurrenz der «Rohstoffe», Platzbedarf für «Rohstofflager», Zonenkonformität etc. aber auch hohe Kosten zu beachten.</a:t>
            </a:r>
          </a:p>
          <a:p>
            <a:r>
              <a:rPr lang="de-CH" sz="2000" b="1" dirty="0"/>
              <a:t>Geothermie</a:t>
            </a:r>
            <a:r>
              <a:rPr lang="de-CH" sz="2000" dirty="0"/>
              <a:t> weist bis 2035 kein relevantes Stromproduktionspotential auf. </a:t>
            </a:r>
          </a:p>
        </p:txBody>
      </p:sp>
      <p:sp>
        <p:nvSpPr>
          <p:cNvPr id="4" name="Datumsplatzhalter 3">
            <a:extLst>
              <a:ext uri="{FF2B5EF4-FFF2-40B4-BE49-F238E27FC236}">
                <a16:creationId xmlns:a16="http://schemas.microsoft.com/office/drawing/2014/main" id="{454F76B0-425B-A402-9F9C-F554876DCB66}"/>
              </a:ext>
            </a:extLst>
          </p:cNvPr>
          <p:cNvSpPr>
            <a:spLocks noGrp="1"/>
          </p:cNvSpPr>
          <p:nvPr>
            <p:ph type="dt" sz="half" idx="10"/>
          </p:nvPr>
        </p:nvSpPr>
        <p:spPr/>
        <p:txBody>
          <a:bodyPr/>
          <a:lstStyle/>
          <a:p>
            <a:fld id="{148E9F64-960F-4080-B59B-268BD6C35C87}" type="datetime1">
              <a:rPr lang="de-CH" smtClean="0"/>
              <a:t>24.06.2022</a:t>
            </a:fld>
            <a:endParaRPr lang="de-CH"/>
          </a:p>
        </p:txBody>
      </p:sp>
      <p:sp>
        <p:nvSpPr>
          <p:cNvPr id="5" name="Foliennummernplatzhalter 4">
            <a:extLst>
              <a:ext uri="{FF2B5EF4-FFF2-40B4-BE49-F238E27FC236}">
                <a16:creationId xmlns:a16="http://schemas.microsoft.com/office/drawing/2014/main" id="{DD63A549-C490-B984-B813-DA172ADBC9F1}"/>
              </a:ext>
            </a:extLst>
          </p:cNvPr>
          <p:cNvSpPr>
            <a:spLocks noGrp="1"/>
          </p:cNvSpPr>
          <p:nvPr>
            <p:ph type="sldNum" sz="quarter" idx="12"/>
          </p:nvPr>
        </p:nvSpPr>
        <p:spPr/>
        <p:txBody>
          <a:bodyPr/>
          <a:lstStyle/>
          <a:p>
            <a:fld id="{0AB65F57-5F13-43A1-8316-AB5F1C205C21}" type="slidenum">
              <a:rPr lang="de-CH" smtClean="0"/>
              <a:t>12</a:t>
            </a:fld>
            <a:endParaRPr lang="de-CH"/>
          </a:p>
        </p:txBody>
      </p:sp>
    </p:spTree>
    <p:extLst>
      <p:ext uri="{BB962C8B-B14F-4D97-AF65-F5344CB8AC3E}">
        <p14:creationId xmlns:p14="http://schemas.microsoft.com/office/powerpoint/2010/main" val="2529064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BA008C-AF6F-3E31-4B61-BAAD86A72868}"/>
              </a:ext>
            </a:extLst>
          </p:cNvPr>
          <p:cNvSpPr>
            <a:spLocks noGrp="1"/>
          </p:cNvSpPr>
          <p:nvPr>
            <p:ph type="title"/>
          </p:nvPr>
        </p:nvSpPr>
        <p:spPr>
          <a:xfrm>
            <a:off x="469229" y="236789"/>
            <a:ext cx="10515601" cy="1325563"/>
          </a:xfrm>
        </p:spPr>
        <p:txBody>
          <a:bodyPr>
            <a:normAutofit/>
          </a:bodyPr>
          <a:lstStyle/>
          <a:p>
            <a:r>
              <a:rPr lang="de-CH" sz="3400" b="1" dirty="0"/>
              <a:t>Diskussion Potentiale Erneuerbare Energien für Strom, Gas </a:t>
            </a:r>
          </a:p>
        </p:txBody>
      </p:sp>
      <p:sp>
        <p:nvSpPr>
          <p:cNvPr id="3" name="Inhaltsplatzhalter 2">
            <a:extLst>
              <a:ext uri="{FF2B5EF4-FFF2-40B4-BE49-F238E27FC236}">
                <a16:creationId xmlns:a16="http://schemas.microsoft.com/office/drawing/2014/main" id="{2C70489F-8B39-4C28-69DE-477829707176}"/>
              </a:ext>
            </a:extLst>
          </p:cNvPr>
          <p:cNvSpPr>
            <a:spLocks noGrp="1"/>
          </p:cNvSpPr>
          <p:nvPr>
            <p:ph idx="1"/>
          </p:nvPr>
        </p:nvSpPr>
        <p:spPr>
          <a:xfrm>
            <a:off x="533399" y="1472699"/>
            <a:ext cx="10515600" cy="4351338"/>
          </a:xfrm>
        </p:spPr>
        <p:txBody>
          <a:bodyPr>
            <a:normAutofit/>
          </a:bodyPr>
          <a:lstStyle/>
          <a:p>
            <a:r>
              <a:rPr lang="de-CH" sz="2000" dirty="0"/>
              <a:t>Grundsätzlich sind </a:t>
            </a:r>
            <a:r>
              <a:rPr lang="de-CH" sz="2000" b="1" dirty="0"/>
              <a:t>alle Kategorien </a:t>
            </a:r>
            <a:r>
              <a:rPr lang="de-CH" sz="2000" dirty="0"/>
              <a:t>zu beachten und sollen nach Möglichkeit genutzt werden </a:t>
            </a:r>
          </a:p>
          <a:p>
            <a:endParaRPr lang="de-CH" sz="2000" dirty="0"/>
          </a:p>
          <a:p>
            <a:endParaRPr lang="de-CH" sz="2000" dirty="0"/>
          </a:p>
          <a:p>
            <a:r>
              <a:rPr lang="de-CH" sz="2000" b="1" dirty="0"/>
              <a:t>Auswahlkriterien</a:t>
            </a:r>
            <a:r>
              <a:rPr lang="de-CH" sz="2000" dirty="0"/>
              <a:t>: </a:t>
            </a:r>
          </a:p>
          <a:p>
            <a:pPr lvl="1"/>
            <a:r>
              <a:rPr lang="de-CH" sz="2000" b="1" dirty="0"/>
              <a:t>Beitrag zu Winterstromproduktion:</a:t>
            </a:r>
            <a:r>
              <a:rPr lang="de-CH" sz="2000" dirty="0"/>
              <a:t> Vorteile für Wind, Biomasse, alpine </a:t>
            </a:r>
            <a:r>
              <a:rPr lang="de-CH" sz="2000" dirty="0" err="1"/>
              <a:t>bifaziale</a:t>
            </a:r>
            <a:r>
              <a:rPr lang="de-CH" sz="2000" dirty="0"/>
              <a:t> Solaranlagen, Solarfassaden</a:t>
            </a:r>
          </a:p>
          <a:p>
            <a:pPr lvl="1"/>
            <a:r>
              <a:rPr lang="de-CH" sz="2000" b="1" dirty="0"/>
              <a:t>Kosten, Realisierung Skaleneffekte, Kostensenkungspotenzial</a:t>
            </a:r>
            <a:r>
              <a:rPr lang="de-CH" sz="2000" dirty="0"/>
              <a:t>: Siehe Folien ff.   </a:t>
            </a:r>
          </a:p>
          <a:p>
            <a:pPr lvl="1"/>
            <a:r>
              <a:rPr lang="de-CH" sz="2000" b="1" dirty="0"/>
              <a:t>Planerische Hindernisse</a:t>
            </a:r>
            <a:r>
              <a:rPr lang="de-CH" sz="2000" dirty="0"/>
              <a:t>: Für PV auf Dächern relativ gering. Alle anderen plus/minus blockiert. </a:t>
            </a:r>
          </a:p>
          <a:p>
            <a:pPr lvl="1"/>
            <a:r>
              <a:rPr lang="de-CH" sz="2000" b="1" dirty="0"/>
              <a:t>Politische Akzeptanz</a:t>
            </a:r>
            <a:r>
              <a:rPr lang="de-CH" sz="2000" dirty="0"/>
              <a:t>. </a:t>
            </a:r>
          </a:p>
          <a:p>
            <a:pPr lvl="1"/>
            <a:endParaRPr lang="de-CH" sz="2000" dirty="0"/>
          </a:p>
          <a:p>
            <a:pPr lvl="1"/>
            <a:endParaRPr lang="de-CH" dirty="0"/>
          </a:p>
        </p:txBody>
      </p:sp>
      <p:sp>
        <p:nvSpPr>
          <p:cNvPr id="4" name="Datumsplatzhalter 3">
            <a:extLst>
              <a:ext uri="{FF2B5EF4-FFF2-40B4-BE49-F238E27FC236}">
                <a16:creationId xmlns:a16="http://schemas.microsoft.com/office/drawing/2014/main" id="{6E21552D-7B6A-5A97-C803-54BE4D0F491A}"/>
              </a:ext>
            </a:extLst>
          </p:cNvPr>
          <p:cNvSpPr>
            <a:spLocks noGrp="1"/>
          </p:cNvSpPr>
          <p:nvPr>
            <p:ph type="dt" sz="half" idx="10"/>
          </p:nvPr>
        </p:nvSpPr>
        <p:spPr/>
        <p:txBody>
          <a:bodyPr/>
          <a:lstStyle/>
          <a:p>
            <a:fld id="{9B01F0B5-1329-4FDE-B3A9-401668736B13}" type="datetime1">
              <a:rPr lang="de-CH" smtClean="0"/>
              <a:t>24.06.2022</a:t>
            </a:fld>
            <a:endParaRPr lang="de-CH"/>
          </a:p>
        </p:txBody>
      </p:sp>
      <p:sp>
        <p:nvSpPr>
          <p:cNvPr id="5" name="Foliennummernplatzhalter 4">
            <a:extLst>
              <a:ext uri="{FF2B5EF4-FFF2-40B4-BE49-F238E27FC236}">
                <a16:creationId xmlns:a16="http://schemas.microsoft.com/office/drawing/2014/main" id="{DBC19278-FC2F-3AA1-5F66-664EBACAB188}"/>
              </a:ext>
            </a:extLst>
          </p:cNvPr>
          <p:cNvSpPr>
            <a:spLocks noGrp="1"/>
          </p:cNvSpPr>
          <p:nvPr>
            <p:ph type="sldNum" sz="quarter" idx="12"/>
          </p:nvPr>
        </p:nvSpPr>
        <p:spPr/>
        <p:txBody>
          <a:bodyPr/>
          <a:lstStyle/>
          <a:p>
            <a:fld id="{0AB65F57-5F13-43A1-8316-AB5F1C205C21}" type="slidenum">
              <a:rPr lang="de-CH" smtClean="0"/>
              <a:t>13</a:t>
            </a:fld>
            <a:endParaRPr lang="de-CH"/>
          </a:p>
        </p:txBody>
      </p:sp>
    </p:spTree>
    <p:extLst>
      <p:ext uri="{BB962C8B-B14F-4D97-AF65-F5344CB8AC3E}">
        <p14:creationId xmlns:p14="http://schemas.microsoft.com/office/powerpoint/2010/main" val="2997574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EFB83-9767-4DBE-B26C-82362D64DE86}"/>
              </a:ext>
            </a:extLst>
          </p:cNvPr>
          <p:cNvSpPr>
            <a:spLocks noGrp="1"/>
          </p:cNvSpPr>
          <p:nvPr>
            <p:ph type="title"/>
          </p:nvPr>
        </p:nvSpPr>
        <p:spPr>
          <a:xfrm>
            <a:off x="309475" y="216130"/>
            <a:ext cx="11609577" cy="797661"/>
          </a:xfrm>
        </p:spPr>
        <p:txBody>
          <a:bodyPr>
            <a:normAutofit/>
          </a:bodyPr>
          <a:lstStyle/>
          <a:p>
            <a:r>
              <a:rPr lang="de-CH" sz="3400" b="1" dirty="0"/>
              <a:t>Zubau Erneuerbare Energien: Produktionskosten pro kWh</a:t>
            </a:r>
          </a:p>
        </p:txBody>
      </p:sp>
      <p:graphicFrame>
        <p:nvGraphicFramePr>
          <p:cNvPr id="4" name="Tabelle 4">
            <a:extLst>
              <a:ext uri="{FF2B5EF4-FFF2-40B4-BE49-F238E27FC236}">
                <a16:creationId xmlns:a16="http://schemas.microsoft.com/office/drawing/2014/main" id="{16761C32-7079-46EE-B586-639FE588C3B6}"/>
              </a:ext>
            </a:extLst>
          </p:cNvPr>
          <p:cNvGraphicFramePr>
            <a:graphicFrameLocks noGrp="1"/>
          </p:cNvGraphicFramePr>
          <p:nvPr>
            <p:extLst>
              <p:ext uri="{D42A27DB-BD31-4B8C-83A1-F6EECF244321}">
                <p14:modId xmlns:p14="http://schemas.microsoft.com/office/powerpoint/2010/main" val="1038540381"/>
              </p:ext>
            </p:extLst>
          </p:nvPr>
        </p:nvGraphicFramePr>
        <p:xfrm>
          <a:off x="378758" y="891836"/>
          <a:ext cx="11503767" cy="5896320"/>
        </p:xfrm>
        <a:graphic>
          <a:graphicData uri="http://schemas.openxmlformats.org/drawingml/2006/table">
            <a:tbl>
              <a:tblPr firstRow="1" bandRow="1">
                <a:tableStyleId>{5C22544A-7EE6-4342-B048-85BDC9FD1C3A}</a:tableStyleId>
              </a:tblPr>
              <a:tblGrid>
                <a:gridCol w="1625537">
                  <a:extLst>
                    <a:ext uri="{9D8B030D-6E8A-4147-A177-3AD203B41FA5}">
                      <a16:colId xmlns:a16="http://schemas.microsoft.com/office/drawing/2014/main" val="3161575060"/>
                    </a:ext>
                  </a:extLst>
                </a:gridCol>
                <a:gridCol w="1502385">
                  <a:extLst>
                    <a:ext uri="{9D8B030D-6E8A-4147-A177-3AD203B41FA5}">
                      <a16:colId xmlns:a16="http://schemas.microsoft.com/office/drawing/2014/main" val="2317647745"/>
                    </a:ext>
                  </a:extLst>
                </a:gridCol>
                <a:gridCol w="8375845">
                  <a:extLst>
                    <a:ext uri="{9D8B030D-6E8A-4147-A177-3AD203B41FA5}">
                      <a16:colId xmlns:a16="http://schemas.microsoft.com/office/drawing/2014/main" val="1307822861"/>
                    </a:ext>
                  </a:extLst>
                </a:gridCol>
              </a:tblGrid>
              <a:tr h="514295">
                <a:tc>
                  <a:txBody>
                    <a:bodyPr/>
                    <a:lstStyle/>
                    <a:p>
                      <a:r>
                        <a:rPr lang="de-CH" sz="1400" dirty="0"/>
                        <a:t>Potentiale</a:t>
                      </a:r>
                    </a:p>
                  </a:txBody>
                  <a:tcPr/>
                </a:tc>
                <a:tc>
                  <a:txBody>
                    <a:bodyPr/>
                    <a:lstStyle/>
                    <a:p>
                      <a:pPr algn="l"/>
                      <a:r>
                        <a:rPr lang="de-CH" sz="1400" dirty="0"/>
                        <a:t>Rp./kWh</a:t>
                      </a:r>
                      <a:br>
                        <a:rPr lang="de-CH" sz="1400" dirty="0"/>
                      </a:br>
                      <a:r>
                        <a:rPr lang="de-CH" sz="1400" dirty="0"/>
                        <a:t>Min. - Maximal</a:t>
                      </a:r>
                    </a:p>
                  </a:txBody>
                  <a:tcPr/>
                </a:tc>
                <a:tc>
                  <a:txBody>
                    <a:bodyPr/>
                    <a:lstStyle/>
                    <a:p>
                      <a:r>
                        <a:rPr lang="de-CH" sz="1400" dirty="0"/>
                        <a:t>Quellen, Einschätzungen, Hemmnisse</a:t>
                      </a:r>
                    </a:p>
                  </a:txBody>
                  <a:tcPr/>
                </a:tc>
                <a:extLst>
                  <a:ext uri="{0D108BD9-81ED-4DB2-BD59-A6C34878D82A}">
                    <a16:rowId xmlns:a16="http://schemas.microsoft.com/office/drawing/2014/main" val="3956807954"/>
                  </a:ext>
                </a:extLst>
              </a:tr>
              <a:tr h="2796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1" dirty="0"/>
                        <a:t>Sonne </a:t>
                      </a:r>
                    </a:p>
                  </a:txBody>
                  <a:tcPr/>
                </a:tc>
                <a:tc>
                  <a:txBody>
                    <a:bodyPr/>
                    <a:lstStyle/>
                    <a:p>
                      <a:endParaRPr lang="de-CH" sz="1400" dirty="0"/>
                    </a:p>
                  </a:txBody>
                  <a:tcPr/>
                </a:tc>
                <a:tc>
                  <a:txBody>
                    <a:bodyPr/>
                    <a:lstStyle/>
                    <a:p>
                      <a:endParaRPr lang="de-CH" sz="1400" dirty="0"/>
                    </a:p>
                  </a:txBody>
                  <a:tcPr/>
                </a:tc>
                <a:extLst>
                  <a:ext uri="{0D108BD9-81ED-4DB2-BD59-A6C34878D82A}">
                    <a16:rowId xmlns:a16="http://schemas.microsoft.com/office/drawing/2014/main" val="937571300"/>
                  </a:ext>
                </a:extLst>
              </a:tr>
              <a:tr h="312274">
                <a:tc>
                  <a:txBody>
                    <a:bodyPr/>
                    <a:lstStyle/>
                    <a:p>
                      <a:pPr marL="180975" indent="-180975">
                        <a:tabLst>
                          <a:tab pos="180975" algn="l"/>
                        </a:tabLst>
                      </a:pPr>
                      <a:r>
                        <a:rPr lang="de-CH" sz="1400" b="0" dirty="0"/>
                        <a:t>- 	Neubau</a:t>
                      </a:r>
                    </a:p>
                  </a:txBody>
                  <a:tcPr/>
                </a:tc>
                <a:tc>
                  <a:txBody>
                    <a:bodyPr/>
                    <a:lstStyle/>
                    <a:p>
                      <a:r>
                        <a:rPr lang="de-CH" sz="1400" b="1" dirty="0"/>
                        <a:t> 5 - 26</a:t>
                      </a:r>
                    </a:p>
                  </a:txBody>
                  <a:tcPr/>
                </a:tc>
                <a:tc>
                  <a:txBody>
                    <a:bodyPr/>
                    <a:lstStyle/>
                    <a:p>
                      <a:r>
                        <a:rPr lang="de-CH" sz="1400" b="0" dirty="0"/>
                        <a:t>Energieperspektiven 2050+ gehen von 10-26 Rp./kWh für 2019 bzw. 5- 18 Rp./kWh für 2035 aus.</a:t>
                      </a:r>
                    </a:p>
                    <a:p>
                      <a:r>
                        <a:rPr lang="de-CH" sz="1400" b="0" dirty="0"/>
                        <a:t>Andere Quellen wie Muntwyler, </a:t>
                      </a:r>
                      <a:r>
                        <a:rPr lang="de-CH" sz="1400" b="0" dirty="0" err="1"/>
                        <a:t>Swisssolar</a:t>
                      </a:r>
                      <a:r>
                        <a:rPr lang="de-CH" sz="1400" b="0" dirty="0"/>
                        <a:t>, Heynen N, CEO, Helion, 2022,Planer/Installateur 3/22 liegen tiefer. Für 2020: EFH: 8-12 Rp./kWh. Grossanlagen: 6-10 Rp./kWh also nur fast halb so hohe Kosten 2022 wie BFE. </a:t>
                      </a:r>
                    </a:p>
                  </a:txBody>
                  <a:tcPr/>
                </a:tc>
                <a:extLst>
                  <a:ext uri="{0D108BD9-81ED-4DB2-BD59-A6C34878D82A}">
                    <a16:rowId xmlns:a16="http://schemas.microsoft.com/office/drawing/2014/main" val="1956584118"/>
                  </a:ext>
                </a:extLst>
              </a:tr>
              <a:tr h="337226">
                <a:tc>
                  <a:txBody>
                    <a:bodyPr/>
                    <a:lstStyle/>
                    <a:p>
                      <a:pPr marL="180975" indent="-180975">
                        <a:buFontTx/>
                        <a:buChar char="-"/>
                      </a:pPr>
                      <a:r>
                        <a:rPr lang="de-CH" sz="1400" dirty="0"/>
                        <a:t>Bestand Dach</a:t>
                      </a:r>
                    </a:p>
                  </a:txBody>
                  <a:tcPr/>
                </a:tc>
                <a:tc>
                  <a:txBody>
                    <a:bodyPr/>
                    <a:lstStyle/>
                    <a:p>
                      <a:r>
                        <a:rPr lang="de-CH" sz="1400" b="1" dirty="0"/>
                        <a:t> 5 – 12</a:t>
                      </a:r>
                    </a:p>
                  </a:txBody>
                  <a:tcPr/>
                </a:tc>
                <a:tc>
                  <a:txBody>
                    <a:bodyPr/>
                    <a:lstStyle/>
                    <a:p>
                      <a:r>
                        <a:rPr lang="de-CH" sz="1400" dirty="0"/>
                        <a:t>Dito</a:t>
                      </a:r>
                    </a:p>
                  </a:txBody>
                  <a:tcPr/>
                </a:tc>
                <a:extLst>
                  <a:ext uri="{0D108BD9-81ED-4DB2-BD59-A6C34878D82A}">
                    <a16:rowId xmlns:a16="http://schemas.microsoft.com/office/drawing/2014/main" val="2793801447"/>
                  </a:ext>
                </a:extLst>
              </a:tr>
              <a:tr h="491074">
                <a:tc>
                  <a:txBody>
                    <a:bodyPr/>
                    <a:lstStyle/>
                    <a:p>
                      <a:pPr marL="180975" indent="-180975">
                        <a:buFontTx/>
                        <a:buChar char="-"/>
                      </a:pPr>
                      <a:r>
                        <a:rPr lang="de-CH" sz="1400" dirty="0"/>
                        <a:t>Bestand Fassade</a:t>
                      </a:r>
                    </a:p>
                  </a:txBody>
                  <a:tcPr/>
                </a:tc>
                <a:tc>
                  <a:txBody>
                    <a:bodyPr/>
                    <a:lstStyle/>
                    <a:p>
                      <a:r>
                        <a:rPr lang="de-CH" sz="1400" b="1" dirty="0"/>
                        <a:t> 8 - 18</a:t>
                      </a:r>
                    </a:p>
                  </a:txBody>
                  <a:tcPr/>
                </a:tc>
                <a:tc>
                  <a:txBody>
                    <a:bodyPr/>
                    <a:lstStyle/>
                    <a:p>
                      <a:r>
                        <a:rPr lang="de-CH" sz="1400" dirty="0"/>
                        <a:t>Quelle: Renken et al. Produktionskosten sind auch abhängig von Zuordnung der Kostenkomponenten: Je mehr den allgemeinen Kosten z.B. dem Fassadenschutz zugeschrieben wird, desto geringere Kosten fallen für PV an.  </a:t>
                      </a:r>
                    </a:p>
                  </a:txBody>
                  <a:tcPr/>
                </a:tc>
                <a:extLst>
                  <a:ext uri="{0D108BD9-81ED-4DB2-BD59-A6C34878D82A}">
                    <a16:rowId xmlns:a16="http://schemas.microsoft.com/office/drawing/2014/main" val="1449339359"/>
                  </a:ext>
                </a:extLst>
              </a:tr>
              <a:tr h="318148">
                <a:tc>
                  <a:txBody>
                    <a:bodyPr/>
                    <a:lstStyle/>
                    <a:p>
                      <a:pPr marL="180975" indent="-180975">
                        <a:tabLst>
                          <a:tab pos="180975" algn="l"/>
                        </a:tabLst>
                      </a:pPr>
                      <a:r>
                        <a:rPr lang="de-CH" sz="1400" dirty="0"/>
                        <a:t>- 	Infrastrukturen</a:t>
                      </a:r>
                    </a:p>
                  </a:txBody>
                  <a:tcPr/>
                </a:tc>
                <a:tc>
                  <a:txBody>
                    <a:bodyPr/>
                    <a:lstStyle/>
                    <a:p>
                      <a:r>
                        <a:rPr lang="de-CH" sz="1400" b="1" dirty="0"/>
                        <a:t> 8 - 20</a:t>
                      </a:r>
                    </a:p>
                  </a:txBody>
                  <a:tcPr/>
                </a:tc>
                <a:tc>
                  <a:txBody>
                    <a:bodyPr/>
                    <a:lstStyle/>
                    <a:p>
                      <a:r>
                        <a:rPr lang="de-CH" sz="1400" dirty="0"/>
                        <a:t>Projekt </a:t>
                      </a:r>
                      <a:r>
                        <a:rPr lang="de-CH" sz="1400" dirty="0" err="1"/>
                        <a:t>Agrola</a:t>
                      </a:r>
                      <a:r>
                        <a:rPr lang="de-CH" sz="1400" dirty="0"/>
                        <a:t>; Autobahn Aargau, nachfragen. Erfahrungen Ausland auswerten. </a:t>
                      </a:r>
                    </a:p>
                  </a:txBody>
                  <a:tcPr/>
                </a:tc>
                <a:extLst>
                  <a:ext uri="{0D108BD9-81ED-4DB2-BD59-A6C34878D82A}">
                    <a16:rowId xmlns:a16="http://schemas.microsoft.com/office/drawing/2014/main" val="3525604397"/>
                  </a:ext>
                </a:extLst>
              </a:tr>
              <a:tr h="937833">
                <a:tc>
                  <a:txBody>
                    <a:bodyPr/>
                    <a:lstStyle/>
                    <a:p>
                      <a:pPr marL="285750" indent="-285750">
                        <a:buFontTx/>
                        <a:buChar char="-"/>
                        <a:tabLst>
                          <a:tab pos="180975" algn="l"/>
                        </a:tabLst>
                      </a:pPr>
                      <a:r>
                        <a:rPr lang="de-CH" sz="1400" dirty="0"/>
                        <a:t>Freiflächen</a:t>
                      </a:r>
                      <a:br>
                        <a:rPr lang="de-CH" sz="1400" dirty="0"/>
                      </a:br>
                      <a:r>
                        <a:rPr lang="de-CH" sz="1400" dirty="0"/>
                        <a:t>-  Agrobereich</a:t>
                      </a:r>
                      <a:br>
                        <a:rPr lang="de-CH" sz="1400" dirty="0"/>
                      </a:br>
                      <a:r>
                        <a:rPr lang="de-CH" sz="1400" dirty="0"/>
                        <a:t>-  Alpin</a:t>
                      </a:r>
                    </a:p>
                  </a:txBody>
                  <a:tcPr/>
                </a:tc>
                <a:tc>
                  <a:txBody>
                    <a:bodyPr/>
                    <a:lstStyle/>
                    <a:p>
                      <a:endParaRPr lang="de-CH" sz="1400" b="1" dirty="0"/>
                    </a:p>
                    <a:p>
                      <a:r>
                        <a:rPr lang="de-CH" sz="1400" b="1" dirty="0"/>
                        <a:t> 5 – 12</a:t>
                      </a:r>
                    </a:p>
                    <a:p>
                      <a:r>
                        <a:rPr lang="de-CH" sz="1400" b="1" dirty="0"/>
                        <a:t> 5 - 15</a:t>
                      </a:r>
                    </a:p>
                  </a:txBody>
                  <a:tcPr/>
                </a:tc>
                <a:tc>
                  <a:txBody>
                    <a:bodyPr/>
                    <a:lstStyle/>
                    <a:p>
                      <a:r>
                        <a:rPr lang="de-CH" sz="1400" dirty="0"/>
                        <a:t>Agro-Bereich: Es können Erfahrungswerte aus dem Ausland beigezogen werden. </a:t>
                      </a:r>
                    </a:p>
                    <a:p>
                      <a:r>
                        <a:rPr lang="de-CH" sz="1400" dirty="0"/>
                        <a:t>Alpin: 5 Rp./kWh: Rote Annaliese, 2022: Die Kosten für die PV-Module und v.a. die Batterien werden sehr tief angesetzt. 12 Rp./kWh: Bericht Institut Kulturen der Alpen, </a:t>
                      </a:r>
                      <a:r>
                        <a:rPr lang="de-CH" sz="1400" dirty="0" err="1"/>
                        <a:t>Alpenforce</a:t>
                      </a:r>
                      <a:r>
                        <a:rPr lang="de-CH" sz="1400" dirty="0"/>
                        <a:t>: Die Kosten liegen in der Höhe für PV-Anlagen von EFH. </a:t>
                      </a:r>
                    </a:p>
                  </a:txBody>
                  <a:tcPr/>
                </a:tc>
                <a:extLst>
                  <a:ext uri="{0D108BD9-81ED-4DB2-BD59-A6C34878D82A}">
                    <a16:rowId xmlns:a16="http://schemas.microsoft.com/office/drawing/2014/main" val="2567924476"/>
                  </a:ext>
                </a:extLst>
              </a:tr>
              <a:tr h="395702">
                <a:tc>
                  <a:txBody>
                    <a:bodyPr/>
                    <a:lstStyle/>
                    <a:p>
                      <a:r>
                        <a:rPr lang="de-CH" sz="1400" b="1" dirty="0"/>
                        <a:t>Wasser</a:t>
                      </a:r>
                    </a:p>
                  </a:txBody>
                  <a:tcPr/>
                </a:tc>
                <a:tc>
                  <a:txBody>
                    <a:bodyPr/>
                    <a:lstStyle/>
                    <a:p>
                      <a:r>
                        <a:rPr lang="de-CH" sz="1400" b="1" dirty="0"/>
                        <a:t> 7 - 30</a:t>
                      </a:r>
                    </a:p>
                  </a:txBody>
                  <a:tcPr/>
                </a:tc>
                <a:tc>
                  <a:txBody>
                    <a:bodyPr/>
                    <a:lstStyle/>
                    <a:p>
                      <a:r>
                        <a:rPr lang="de-CH" sz="1400" dirty="0"/>
                        <a:t>Energieperspektiven 2050+: Die Wert gelten für Grosswasserkraft. Für Kleinwasserkraft: 12-28 Rp./kWh 2019. 2035 sogar 14-33 Rp./kWh., also steigende Kosten bei einem hohen Sommeranteil.</a:t>
                      </a:r>
                    </a:p>
                  </a:txBody>
                  <a:tcPr/>
                </a:tc>
                <a:extLst>
                  <a:ext uri="{0D108BD9-81ED-4DB2-BD59-A6C34878D82A}">
                    <a16:rowId xmlns:a16="http://schemas.microsoft.com/office/drawing/2014/main" val="926135366"/>
                  </a:ext>
                </a:extLst>
              </a:tr>
              <a:tr h="395702">
                <a:tc>
                  <a:txBody>
                    <a:bodyPr/>
                    <a:lstStyle/>
                    <a:p>
                      <a:r>
                        <a:rPr lang="de-CH" sz="1400" b="1" dirty="0"/>
                        <a:t>Wind</a:t>
                      </a:r>
                    </a:p>
                  </a:txBody>
                  <a:tcPr/>
                </a:tc>
                <a:tc>
                  <a:txBody>
                    <a:bodyPr/>
                    <a:lstStyle/>
                    <a:p>
                      <a:r>
                        <a:rPr lang="de-CH" sz="1400" b="1" dirty="0"/>
                        <a:t>10 - 20</a:t>
                      </a:r>
                    </a:p>
                  </a:txBody>
                  <a:tcPr/>
                </a:tc>
                <a:tc>
                  <a:txBody>
                    <a:bodyPr/>
                    <a:lstStyle/>
                    <a:p>
                      <a:r>
                        <a:rPr lang="de-CH" sz="1400" dirty="0"/>
                        <a:t>Energieperspektiven 2050+: 15-20 Rp./kWh für 2019, 10-15 Rp./kWh für 2035. </a:t>
                      </a:r>
                      <a:r>
                        <a:rPr lang="de-CH" sz="1400" dirty="0" err="1"/>
                        <a:t>SuisseEole</a:t>
                      </a:r>
                      <a:r>
                        <a:rPr lang="de-CH" sz="1400" dirty="0"/>
                        <a:t>-Annahmen?</a:t>
                      </a:r>
                    </a:p>
                  </a:txBody>
                  <a:tcPr/>
                </a:tc>
                <a:extLst>
                  <a:ext uri="{0D108BD9-81ED-4DB2-BD59-A6C34878D82A}">
                    <a16:rowId xmlns:a16="http://schemas.microsoft.com/office/drawing/2014/main" val="615932883"/>
                  </a:ext>
                </a:extLst>
              </a:tr>
              <a:tr h="395702">
                <a:tc>
                  <a:txBody>
                    <a:bodyPr/>
                    <a:lstStyle/>
                    <a:p>
                      <a:r>
                        <a:rPr lang="de-CH" sz="1400" b="1" dirty="0"/>
                        <a:t>Biomasse</a:t>
                      </a:r>
                    </a:p>
                  </a:txBody>
                  <a:tcPr/>
                </a:tc>
                <a:tc>
                  <a:txBody>
                    <a:bodyPr/>
                    <a:lstStyle/>
                    <a:p>
                      <a:r>
                        <a:rPr lang="de-CH" sz="1400" b="1" dirty="0"/>
                        <a:t>18 - 50 </a:t>
                      </a:r>
                    </a:p>
                  </a:txBody>
                  <a:tcPr/>
                </a:tc>
                <a:tc>
                  <a:txBody>
                    <a:bodyPr/>
                    <a:lstStyle/>
                    <a:p>
                      <a:r>
                        <a:rPr lang="de-CH" sz="1400" dirty="0"/>
                        <a:t>Energieperspektiven 2050+: 18-50 Rp./kWh für 2019, 18-41 Rp./kWh für 2035. </a:t>
                      </a:r>
                    </a:p>
                  </a:txBody>
                  <a:tcPr/>
                </a:tc>
                <a:extLst>
                  <a:ext uri="{0D108BD9-81ED-4DB2-BD59-A6C34878D82A}">
                    <a16:rowId xmlns:a16="http://schemas.microsoft.com/office/drawing/2014/main" val="991792888"/>
                  </a:ext>
                </a:extLst>
              </a:tr>
              <a:tr h="395702">
                <a:tc>
                  <a:txBody>
                    <a:bodyPr/>
                    <a:lstStyle/>
                    <a:p>
                      <a:r>
                        <a:rPr lang="de-CH" sz="1400" b="1" dirty="0"/>
                        <a:t>Geothermie</a:t>
                      </a:r>
                    </a:p>
                  </a:txBody>
                  <a:tcPr/>
                </a:tc>
                <a:tc>
                  <a:txBody>
                    <a:bodyPr/>
                    <a:lstStyle/>
                    <a:p>
                      <a:r>
                        <a:rPr lang="de-CH" sz="1400" b="1" dirty="0"/>
                        <a:t>12 -2 5</a:t>
                      </a:r>
                    </a:p>
                  </a:txBody>
                  <a:tcPr/>
                </a:tc>
                <a:tc>
                  <a:txBody>
                    <a:bodyPr/>
                    <a:lstStyle/>
                    <a:p>
                      <a:r>
                        <a:rPr lang="de-CH" sz="1400" dirty="0"/>
                        <a:t>Energieperspektiven 2050+, …..</a:t>
                      </a:r>
                    </a:p>
                  </a:txBody>
                  <a:tcPr/>
                </a:tc>
                <a:extLst>
                  <a:ext uri="{0D108BD9-81ED-4DB2-BD59-A6C34878D82A}">
                    <a16:rowId xmlns:a16="http://schemas.microsoft.com/office/drawing/2014/main" val="612844097"/>
                  </a:ext>
                </a:extLst>
              </a:tr>
              <a:tr h="514295">
                <a:tc>
                  <a:txBody>
                    <a:bodyPr/>
                    <a:lstStyle/>
                    <a:p>
                      <a:r>
                        <a:rPr lang="de-CH" sz="1400" b="1" dirty="0">
                          <a:solidFill>
                            <a:srgbClr val="FF0000"/>
                          </a:solidFill>
                        </a:rPr>
                        <a:t>Total</a:t>
                      </a:r>
                    </a:p>
                  </a:txBody>
                  <a:tcPr/>
                </a:tc>
                <a:tc>
                  <a:txBody>
                    <a:bodyPr/>
                    <a:lstStyle/>
                    <a:p>
                      <a:r>
                        <a:rPr lang="de-CH" sz="1400" b="1" dirty="0">
                          <a:solidFill>
                            <a:srgbClr val="FF0000"/>
                          </a:solidFill>
                        </a:rPr>
                        <a:t> 5 - 50</a:t>
                      </a:r>
                    </a:p>
                  </a:txBody>
                  <a:tcPr/>
                </a:tc>
                <a:tc>
                  <a:txBody>
                    <a:bodyPr/>
                    <a:lstStyle/>
                    <a:p>
                      <a:r>
                        <a:rPr lang="de-CH" sz="1400" dirty="0"/>
                        <a:t>Grosse Spannweite. Im Prinzip sollten zuerst die günstigen Potentiale ausgeschöpft werden. </a:t>
                      </a:r>
                    </a:p>
                    <a:p>
                      <a:r>
                        <a:rPr lang="de-CH" sz="1400" dirty="0"/>
                        <a:t>Produktion Winterstrom ist in den Vordergrund zu rücken. </a:t>
                      </a:r>
                    </a:p>
                  </a:txBody>
                  <a:tcPr/>
                </a:tc>
                <a:extLst>
                  <a:ext uri="{0D108BD9-81ED-4DB2-BD59-A6C34878D82A}">
                    <a16:rowId xmlns:a16="http://schemas.microsoft.com/office/drawing/2014/main" val="1489585880"/>
                  </a:ext>
                </a:extLst>
              </a:tr>
            </a:tbl>
          </a:graphicData>
        </a:graphic>
      </p:graphicFrame>
      <p:sp>
        <p:nvSpPr>
          <p:cNvPr id="5" name="Foliennummernplatzhalter 4">
            <a:extLst>
              <a:ext uri="{FF2B5EF4-FFF2-40B4-BE49-F238E27FC236}">
                <a16:creationId xmlns:a16="http://schemas.microsoft.com/office/drawing/2014/main" id="{90D694BF-C170-2CA6-95EC-89704B913CAD}"/>
              </a:ext>
            </a:extLst>
          </p:cNvPr>
          <p:cNvSpPr>
            <a:spLocks noGrp="1"/>
          </p:cNvSpPr>
          <p:nvPr>
            <p:ph type="sldNum" sz="quarter" idx="12"/>
          </p:nvPr>
        </p:nvSpPr>
        <p:spPr/>
        <p:txBody>
          <a:bodyPr/>
          <a:lstStyle/>
          <a:p>
            <a:fld id="{0AB65F57-5F13-43A1-8316-AB5F1C205C21}" type="slidenum">
              <a:rPr lang="de-CH" smtClean="0"/>
              <a:t>14</a:t>
            </a:fld>
            <a:endParaRPr lang="de-CH"/>
          </a:p>
        </p:txBody>
      </p:sp>
    </p:spTree>
    <p:extLst>
      <p:ext uri="{BB962C8B-B14F-4D97-AF65-F5344CB8AC3E}">
        <p14:creationId xmlns:p14="http://schemas.microsoft.com/office/powerpoint/2010/main" val="1968263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67898-1058-4C79-A16E-2643493BF8B1}"/>
              </a:ext>
            </a:extLst>
          </p:cNvPr>
          <p:cNvSpPr>
            <a:spLocks noGrp="1"/>
          </p:cNvSpPr>
          <p:nvPr>
            <p:ph type="title"/>
          </p:nvPr>
        </p:nvSpPr>
        <p:spPr>
          <a:xfrm>
            <a:off x="555765" y="415004"/>
            <a:ext cx="11096348" cy="860560"/>
          </a:xfrm>
        </p:spPr>
        <p:txBody>
          <a:bodyPr>
            <a:normAutofit/>
          </a:bodyPr>
          <a:lstStyle/>
          <a:p>
            <a:r>
              <a:rPr lang="de-CH" sz="3400" b="1" dirty="0"/>
              <a:t>Diskussion: Kosten, Zielsetzungen Zubau Erneuerbare Energien</a:t>
            </a:r>
          </a:p>
        </p:txBody>
      </p:sp>
      <p:sp>
        <p:nvSpPr>
          <p:cNvPr id="3" name="Inhaltsplatzhalter 2">
            <a:extLst>
              <a:ext uri="{FF2B5EF4-FFF2-40B4-BE49-F238E27FC236}">
                <a16:creationId xmlns:a16="http://schemas.microsoft.com/office/drawing/2014/main" id="{144DE5D4-E073-4441-9DC9-783E023A35CD}"/>
              </a:ext>
            </a:extLst>
          </p:cNvPr>
          <p:cNvSpPr>
            <a:spLocks noGrp="1"/>
          </p:cNvSpPr>
          <p:nvPr>
            <p:ph idx="1"/>
          </p:nvPr>
        </p:nvSpPr>
        <p:spPr>
          <a:xfrm>
            <a:off x="617006" y="1267249"/>
            <a:ext cx="11223171" cy="5005213"/>
          </a:xfrm>
        </p:spPr>
        <p:txBody>
          <a:bodyPr>
            <a:normAutofit fontScale="25000" lnSpcReduction="20000"/>
          </a:bodyPr>
          <a:lstStyle/>
          <a:p>
            <a:pPr marL="0" indent="0">
              <a:buNone/>
            </a:pPr>
            <a:r>
              <a:rPr lang="de-CH" sz="8800" dirty="0"/>
              <a:t>Energieperspektiven 2050+ sind zentrale Quelle für Kostenannahmen:</a:t>
            </a:r>
          </a:p>
          <a:p>
            <a:pPr marL="360363" lvl="2">
              <a:lnSpc>
                <a:spcPct val="110000"/>
              </a:lnSpc>
              <a:spcBef>
                <a:spcPts val="1200"/>
              </a:spcBef>
            </a:pPr>
            <a:r>
              <a:rPr lang="de-CH" sz="8000" dirty="0"/>
              <a:t>Annahmen bei Kosten für PV: Inkl. Entsorgung gerechnet, ist problematisch. Müsste für alle Energien konsequent durchgezogen und klar deklariert werden.</a:t>
            </a:r>
          </a:p>
          <a:p>
            <a:pPr marL="360363" lvl="2">
              <a:lnSpc>
                <a:spcPct val="100000"/>
              </a:lnSpc>
              <a:spcBef>
                <a:spcPts val="1200"/>
              </a:spcBef>
            </a:pPr>
            <a:r>
              <a:rPr lang="de-CH" sz="8000" dirty="0"/>
              <a:t>Realistische Kosten für PV: Verglichen mit Kosten in Energieperspektiven 2050+ fast nur die Hälfte. </a:t>
            </a:r>
          </a:p>
          <a:p>
            <a:pPr marL="898525" lvl="3">
              <a:lnSpc>
                <a:spcPct val="110000"/>
              </a:lnSpc>
              <a:spcBef>
                <a:spcPts val="600"/>
              </a:spcBef>
              <a:buFont typeface="Symbol" panose="05050102010706020507" pitchFamily="18" charset="2"/>
              <a:buChar char="-"/>
            </a:pPr>
            <a:r>
              <a:rPr lang="de-CH" sz="7800" dirty="0"/>
              <a:t>2022 EFH: ca. </a:t>
            </a:r>
            <a:r>
              <a:rPr lang="de-CH" sz="8000" dirty="0"/>
              <a:t>6-15 Rp./kWh, Grossanlagen: 6-10 Rp./kWh statt 8- 26 Rp./kWh (2019). </a:t>
            </a:r>
          </a:p>
          <a:p>
            <a:pPr marL="898525" lvl="3">
              <a:lnSpc>
                <a:spcPct val="110000"/>
              </a:lnSpc>
              <a:spcBef>
                <a:spcPts val="600"/>
              </a:spcBef>
              <a:buFont typeface="Symbol" panose="05050102010706020507" pitchFamily="18" charset="2"/>
              <a:buChar char="-"/>
            </a:pPr>
            <a:r>
              <a:rPr lang="de-CH" sz="8000" dirty="0"/>
              <a:t>2035 ca. 3-10 Rp./kWh statt 5-18 Rp./kWh. </a:t>
            </a:r>
          </a:p>
          <a:p>
            <a:pPr marL="898525" lvl="3">
              <a:lnSpc>
                <a:spcPct val="110000"/>
              </a:lnSpc>
              <a:spcBef>
                <a:spcPts val="600"/>
              </a:spcBef>
              <a:buFont typeface="Symbol" panose="05050102010706020507" pitchFamily="18" charset="2"/>
              <a:buChar char="-"/>
            </a:pPr>
            <a:r>
              <a:rPr lang="de-CH" sz="8000" dirty="0"/>
              <a:t>PV: Bereits heute in der Schweiz die günstigste Energiequelle. </a:t>
            </a:r>
          </a:p>
          <a:p>
            <a:pPr marL="898525" lvl="3">
              <a:lnSpc>
                <a:spcPct val="110000"/>
              </a:lnSpc>
              <a:spcBef>
                <a:spcPts val="600"/>
              </a:spcBef>
              <a:buFont typeface="Symbol" panose="05050102010706020507" pitchFamily="18" charset="2"/>
              <a:buChar char="-"/>
            </a:pPr>
            <a:r>
              <a:rPr lang="de-CH" sz="8000" dirty="0"/>
              <a:t>Es besteht ein grosses Potential für Kostendegressionen dank Skaleneffekten.</a:t>
            </a:r>
          </a:p>
          <a:p>
            <a:pPr marL="898525" lvl="3">
              <a:lnSpc>
                <a:spcPct val="110000"/>
              </a:lnSpc>
              <a:spcBef>
                <a:spcPts val="600"/>
              </a:spcBef>
              <a:buFont typeface="Symbol" panose="05050102010706020507" pitchFamily="18" charset="2"/>
              <a:buChar char="-"/>
            </a:pPr>
            <a:r>
              <a:rPr lang="de-CH" sz="8000" dirty="0"/>
              <a:t>Im PV Zubau-Modell rechnen wir mit aktuellen kWp-Marktpreisen und Kostendegression</a:t>
            </a:r>
          </a:p>
          <a:p>
            <a:pPr marL="360363" lvl="2" indent="-271463">
              <a:lnSpc>
                <a:spcPct val="100000"/>
              </a:lnSpc>
              <a:spcBef>
                <a:spcPts val="1200"/>
              </a:spcBef>
              <a:tabLst>
                <a:tab pos="360363" algn="l"/>
              </a:tabLst>
            </a:pPr>
            <a:r>
              <a:rPr lang="de-CH" sz="8000" dirty="0"/>
              <a:t>Weitere Energiequellen: Annahmen zu Kosten dürften weitgehend zutreffen. Weitere Abklärungen?</a:t>
            </a:r>
          </a:p>
          <a:p>
            <a:pPr marL="360363" lvl="2" indent="-271463">
              <a:lnSpc>
                <a:spcPct val="100000"/>
              </a:lnSpc>
              <a:spcBef>
                <a:spcPts val="1200"/>
              </a:spcBef>
              <a:tabLst>
                <a:tab pos="360363" algn="l"/>
              </a:tabLst>
            </a:pPr>
            <a:r>
              <a:rPr lang="de-CH" sz="8000" dirty="0"/>
              <a:t>Kostendegression bei Wasser weitgehend ausgeschöpft. Bei Kleinwasserkraft nehmen Kosten sogar zu.</a:t>
            </a:r>
          </a:p>
          <a:p>
            <a:pPr marL="360363" lvl="2" indent="-271463">
              <a:lnSpc>
                <a:spcPct val="110000"/>
              </a:lnSpc>
              <a:spcBef>
                <a:spcPts val="1200"/>
              </a:spcBef>
              <a:tabLst>
                <a:tab pos="360363" algn="l"/>
              </a:tabLst>
            </a:pPr>
            <a:r>
              <a:rPr lang="de-CH" sz="8000" dirty="0"/>
              <a:t>«Traditionelle» Biomasse hohe und bei grösserer Potenzialnutzung steigende Kosten, kaum Kostendegression.</a:t>
            </a:r>
          </a:p>
          <a:p>
            <a:pPr marL="360363" lvl="2" indent="-271463">
              <a:lnSpc>
                <a:spcPct val="100000"/>
              </a:lnSpc>
              <a:spcBef>
                <a:spcPts val="1200"/>
              </a:spcBef>
              <a:tabLst>
                <a:tab pos="360363" algn="l"/>
              </a:tabLst>
            </a:pPr>
            <a:r>
              <a:rPr lang="de-CH" sz="8000" dirty="0"/>
              <a:t>Power-</a:t>
            </a:r>
            <a:r>
              <a:rPr lang="de-CH" sz="8000" dirty="0" err="1"/>
              <a:t>to</a:t>
            </a:r>
            <a:r>
              <a:rPr lang="de-CH" sz="8000" dirty="0"/>
              <a:t>-Gas steht am Anfang der Lernkurve. </a:t>
            </a:r>
            <a:endParaRPr lang="de-CH" dirty="0"/>
          </a:p>
        </p:txBody>
      </p:sp>
      <p:sp>
        <p:nvSpPr>
          <p:cNvPr id="4" name="Datumsplatzhalter 3">
            <a:extLst>
              <a:ext uri="{FF2B5EF4-FFF2-40B4-BE49-F238E27FC236}">
                <a16:creationId xmlns:a16="http://schemas.microsoft.com/office/drawing/2014/main" id="{58989426-F850-6754-9669-F28D51E9BB28}"/>
              </a:ext>
            </a:extLst>
          </p:cNvPr>
          <p:cNvSpPr>
            <a:spLocks noGrp="1"/>
          </p:cNvSpPr>
          <p:nvPr>
            <p:ph type="dt" sz="half" idx="10"/>
          </p:nvPr>
        </p:nvSpPr>
        <p:spPr/>
        <p:txBody>
          <a:bodyPr/>
          <a:lstStyle/>
          <a:p>
            <a:fld id="{3B857656-2ADB-4D7F-9896-A16BA1152676}" type="datetime1">
              <a:rPr lang="de-CH" smtClean="0"/>
              <a:t>24.06.2022</a:t>
            </a:fld>
            <a:endParaRPr lang="de-CH"/>
          </a:p>
        </p:txBody>
      </p:sp>
      <p:sp>
        <p:nvSpPr>
          <p:cNvPr id="5" name="Foliennummernplatzhalter 4">
            <a:extLst>
              <a:ext uri="{FF2B5EF4-FFF2-40B4-BE49-F238E27FC236}">
                <a16:creationId xmlns:a16="http://schemas.microsoft.com/office/drawing/2014/main" id="{4B6681A1-5C8C-D17E-072B-45857C93F8A6}"/>
              </a:ext>
            </a:extLst>
          </p:cNvPr>
          <p:cNvSpPr>
            <a:spLocks noGrp="1"/>
          </p:cNvSpPr>
          <p:nvPr>
            <p:ph type="sldNum" sz="quarter" idx="12"/>
          </p:nvPr>
        </p:nvSpPr>
        <p:spPr/>
        <p:txBody>
          <a:bodyPr/>
          <a:lstStyle/>
          <a:p>
            <a:fld id="{0AB65F57-5F13-43A1-8316-AB5F1C205C21}" type="slidenum">
              <a:rPr lang="de-CH" smtClean="0"/>
              <a:t>15</a:t>
            </a:fld>
            <a:endParaRPr lang="de-CH"/>
          </a:p>
        </p:txBody>
      </p:sp>
    </p:spTree>
    <p:extLst>
      <p:ext uri="{BB962C8B-B14F-4D97-AF65-F5344CB8AC3E}">
        <p14:creationId xmlns:p14="http://schemas.microsoft.com/office/powerpoint/2010/main" val="428413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283C2-FDFB-47BF-A1AA-412DCA36A2DB}"/>
              </a:ext>
            </a:extLst>
          </p:cNvPr>
          <p:cNvSpPr>
            <a:spLocks noGrp="1"/>
          </p:cNvSpPr>
          <p:nvPr>
            <p:ph type="title"/>
          </p:nvPr>
        </p:nvSpPr>
        <p:spPr>
          <a:xfrm>
            <a:off x="549304" y="438067"/>
            <a:ext cx="11120336" cy="707571"/>
          </a:xfrm>
        </p:spPr>
        <p:txBody>
          <a:bodyPr>
            <a:normAutofit/>
          </a:bodyPr>
          <a:lstStyle/>
          <a:p>
            <a:r>
              <a:rPr lang="de-CH" sz="3400" b="1" dirty="0" err="1"/>
              <a:t>Zubaumodell</a:t>
            </a:r>
            <a:r>
              <a:rPr lang="de-CH" sz="3400" b="1" dirty="0"/>
              <a:t> für zusätzliche 35 TWh/a PV-Strom bis 2035</a:t>
            </a:r>
          </a:p>
        </p:txBody>
      </p:sp>
      <p:sp>
        <p:nvSpPr>
          <p:cNvPr id="3" name="Inhaltsplatzhalter 2">
            <a:extLst>
              <a:ext uri="{FF2B5EF4-FFF2-40B4-BE49-F238E27FC236}">
                <a16:creationId xmlns:a16="http://schemas.microsoft.com/office/drawing/2014/main" id="{17E4441D-800C-451C-96CE-29A8F11A3D97}"/>
              </a:ext>
            </a:extLst>
          </p:cNvPr>
          <p:cNvSpPr>
            <a:spLocks noGrp="1"/>
          </p:cNvSpPr>
          <p:nvPr>
            <p:ph idx="1"/>
          </p:nvPr>
        </p:nvSpPr>
        <p:spPr>
          <a:xfrm>
            <a:off x="549304" y="1288917"/>
            <a:ext cx="11296332" cy="5123405"/>
          </a:xfrm>
        </p:spPr>
        <p:txBody>
          <a:bodyPr>
            <a:normAutofit/>
          </a:bodyPr>
          <a:lstStyle/>
          <a:p>
            <a:pPr marL="0" indent="0">
              <a:buNone/>
            </a:pPr>
            <a:r>
              <a:rPr lang="de-CH" sz="2200" b="1" dirty="0"/>
              <a:t>Was zeigt das PV-</a:t>
            </a:r>
            <a:r>
              <a:rPr lang="de-CH" sz="2200" b="1" dirty="0" err="1"/>
              <a:t>Zubaumodell</a:t>
            </a:r>
            <a:r>
              <a:rPr lang="de-CH" sz="2200" b="1" dirty="0"/>
              <a:t>?</a:t>
            </a:r>
            <a:endParaRPr lang="de-CH" sz="2200" dirty="0"/>
          </a:p>
          <a:p>
            <a:pPr marL="628650"/>
            <a:r>
              <a:rPr lang="de-CH" sz="1800" dirty="0"/>
              <a:t>Genutzte Gebäude- und Flächenpotenziale für +35 TWh/a PV-Strom</a:t>
            </a:r>
          </a:p>
          <a:p>
            <a:pPr marL="628650">
              <a:spcBef>
                <a:spcPts val="600"/>
              </a:spcBef>
            </a:pPr>
            <a:r>
              <a:rPr lang="de-CH" sz="1800" dirty="0"/>
              <a:t>Erzielbare Produktionserträge 2035 der genutzten Potenziale im Sommer und Winter.</a:t>
            </a:r>
          </a:p>
          <a:p>
            <a:pPr marL="628650">
              <a:spcBef>
                <a:spcPts val="600"/>
              </a:spcBef>
            </a:pPr>
            <a:r>
              <a:rPr lang="de-CH" sz="1800" dirty="0"/>
              <a:t>Investitionsaufwand 2022 - 2035 für +35 TWh/a PV-Produktion inkl. Option Batterien (1/4 Tagesproduktion); Investitionskosten PV bei EFH 2’200 CHF/kWp, MFH/</a:t>
            </a:r>
            <a:r>
              <a:rPr lang="de-CH" sz="1800" dirty="0" err="1"/>
              <a:t>Ind</a:t>
            </a:r>
            <a:r>
              <a:rPr lang="de-CH" sz="1800" dirty="0"/>
              <a:t>/</a:t>
            </a:r>
            <a:r>
              <a:rPr lang="de-CH" sz="1800" dirty="0" err="1"/>
              <a:t>Gew</a:t>
            </a:r>
            <a:r>
              <a:rPr lang="de-CH" sz="1800" dirty="0"/>
              <a:t>/LW 1’500 CHF/kWp; Freiflächen 1’800 CHF/kWp </a:t>
            </a:r>
          </a:p>
          <a:p>
            <a:pPr marL="628650">
              <a:spcBef>
                <a:spcPts val="600"/>
              </a:spcBef>
            </a:pPr>
            <a:r>
              <a:rPr lang="de-CH" sz="1800" dirty="0"/>
              <a:t>Mittelbedarf für die PV-Förderung 2022 – 2035: Abhängig vom angenommenen Fördersatz (hier 15%).</a:t>
            </a:r>
          </a:p>
          <a:p>
            <a:pPr marL="628650">
              <a:spcBef>
                <a:spcPts val="600"/>
              </a:spcBef>
            </a:pPr>
            <a:r>
              <a:rPr lang="de-CH" sz="1800" dirty="0"/>
              <a:t>Finanzielle Erträge bzw. Nutzen des resultierenden Eigenverbrauchs und der Netzeinspeisungen 2022 - 2035 </a:t>
            </a:r>
          </a:p>
          <a:p>
            <a:pPr marL="628650">
              <a:spcBef>
                <a:spcPts val="600"/>
              </a:spcBef>
            </a:pPr>
            <a:r>
              <a:rPr lang="de-CH" sz="1800" dirty="0"/>
              <a:t>Resultierende Jahreskosten 2022 - 2035 (Zins + Amortisation + Unterhalt - Erträge) von +35 TWh/a PV mit/ohne Batterien; mit/ohne Subventionen für PV</a:t>
            </a:r>
          </a:p>
          <a:p>
            <a:pPr marL="0" indent="0">
              <a:spcBef>
                <a:spcPts val="1800"/>
              </a:spcBef>
              <a:buNone/>
            </a:pPr>
            <a:r>
              <a:rPr lang="de-CH" sz="2200" b="1" dirty="0"/>
              <a:t>PV-</a:t>
            </a:r>
            <a:r>
              <a:rPr lang="de-CH" sz="2200" b="1" dirty="0" err="1"/>
              <a:t>Zubaumodell</a:t>
            </a:r>
            <a:r>
              <a:rPr lang="de-CH" sz="2200" b="1" dirty="0"/>
              <a:t> liefert Informationen für die Konzeption der Energie-/Klimapolitik</a:t>
            </a:r>
          </a:p>
          <a:p>
            <a:pPr marL="628650"/>
            <a:r>
              <a:rPr lang="de-CH" sz="1800" dirty="0"/>
              <a:t>Zu erwartender Investitionsbedarf,  benötigte Kapazitäten (Fachkräfte, etc.)</a:t>
            </a:r>
          </a:p>
          <a:p>
            <a:pPr marL="628650">
              <a:spcBef>
                <a:spcPts val="600"/>
              </a:spcBef>
            </a:pPr>
            <a:r>
              <a:rPr lang="de-CH" sz="1800" dirty="0"/>
              <a:t>Kosten/Nutzen der unterschiedlichen Gebäude- bzw. Flächenpotenziale, Hinweise zur Ausgestaltung der Förderung</a:t>
            </a:r>
          </a:p>
          <a:p>
            <a:pPr marL="628650">
              <a:spcBef>
                <a:spcPts val="600"/>
              </a:spcBef>
            </a:pPr>
            <a:r>
              <a:rPr lang="de-CH" sz="1800" dirty="0"/>
              <a:t>Erwartete Rentabilität für die Betreiber, Bestimmungsfaktoren Rentabilität: Hinweise auf benötigte Förderung, Einspeisetarife (jeweils Höhe und Ausgestaltung/Struktur)</a:t>
            </a:r>
          </a:p>
          <a:p>
            <a:pPr marL="628650">
              <a:lnSpc>
                <a:spcPct val="110000"/>
              </a:lnSpc>
              <a:spcBef>
                <a:spcPts val="600"/>
              </a:spcBef>
            </a:pPr>
            <a:endParaRPr lang="de-CH" sz="1800" dirty="0"/>
          </a:p>
          <a:p>
            <a:pPr marL="628650">
              <a:lnSpc>
                <a:spcPct val="110000"/>
              </a:lnSpc>
            </a:pPr>
            <a:endParaRPr lang="de-CH" sz="1800" dirty="0"/>
          </a:p>
        </p:txBody>
      </p:sp>
      <p:sp>
        <p:nvSpPr>
          <p:cNvPr id="4" name="Datumsplatzhalter 3">
            <a:extLst>
              <a:ext uri="{FF2B5EF4-FFF2-40B4-BE49-F238E27FC236}">
                <a16:creationId xmlns:a16="http://schemas.microsoft.com/office/drawing/2014/main" id="{66E6D2FC-5861-836E-96D0-18B153F54D8B}"/>
              </a:ext>
            </a:extLst>
          </p:cNvPr>
          <p:cNvSpPr>
            <a:spLocks noGrp="1"/>
          </p:cNvSpPr>
          <p:nvPr>
            <p:ph type="dt" sz="half" idx="10"/>
          </p:nvPr>
        </p:nvSpPr>
        <p:spPr/>
        <p:txBody>
          <a:bodyPr/>
          <a:lstStyle/>
          <a:p>
            <a:fld id="{6B928DA8-6C22-4CD6-BD4E-273862BE7069}" type="datetime1">
              <a:rPr lang="de-CH" smtClean="0"/>
              <a:t>24.06.2022</a:t>
            </a:fld>
            <a:endParaRPr lang="de-CH"/>
          </a:p>
        </p:txBody>
      </p:sp>
      <p:sp>
        <p:nvSpPr>
          <p:cNvPr id="5" name="Foliennummernplatzhalter 4">
            <a:extLst>
              <a:ext uri="{FF2B5EF4-FFF2-40B4-BE49-F238E27FC236}">
                <a16:creationId xmlns:a16="http://schemas.microsoft.com/office/drawing/2014/main" id="{C8803AE1-894F-DCA1-BF77-B3B4D59DA688}"/>
              </a:ext>
            </a:extLst>
          </p:cNvPr>
          <p:cNvSpPr>
            <a:spLocks noGrp="1"/>
          </p:cNvSpPr>
          <p:nvPr>
            <p:ph type="sldNum" sz="quarter" idx="12"/>
          </p:nvPr>
        </p:nvSpPr>
        <p:spPr/>
        <p:txBody>
          <a:bodyPr/>
          <a:lstStyle/>
          <a:p>
            <a:fld id="{0AB65F57-5F13-43A1-8316-AB5F1C205C21}" type="slidenum">
              <a:rPr lang="de-CH" smtClean="0"/>
              <a:t>16</a:t>
            </a:fld>
            <a:endParaRPr lang="de-CH"/>
          </a:p>
        </p:txBody>
      </p:sp>
    </p:spTree>
    <p:extLst>
      <p:ext uri="{BB962C8B-B14F-4D97-AF65-F5344CB8AC3E}">
        <p14:creationId xmlns:p14="http://schemas.microsoft.com/office/powerpoint/2010/main" val="2652635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283C2-FDFB-47BF-A1AA-412DCA36A2DB}"/>
              </a:ext>
            </a:extLst>
          </p:cNvPr>
          <p:cNvSpPr>
            <a:spLocks noGrp="1"/>
          </p:cNvSpPr>
          <p:nvPr>
            <p:ph type="title"/>
          </p:nvPr>
        </p:nvSpPr>
        <p:spPr>
          <a:xfrm>
            <a:off x="731520" y="520766"/>
            <a:ext cx="11227016" cy="601155"/>
          </a:xfrm>
        </p:spPr>
        <p:txBody>
          <a:bodyPr>
            <a:normAutofit/>
          </a:bodyPr>
          <a:lstStyle/>
          <a:p>
            <a:r>
              <a:rPr lang="de-CH" sz="3400" b="1" dirty="0" err="1"/>
              <a:t>Zubaumodell</a:t>
            </a:r>
            <a:r>
              <a:rPr lang="de-CH" sz="3400" b="1" dirty="0"/>
              <a:t> 35 TWh/a PV-Strom - Annahmen</a:t>
            </a:r>
          </a:p>
        </p:txBody>
      </p:sp>
      <p:sp>
        <p:nvSpPr>
          <p:cNvPr id="3" name="Inhaltsplatzhalter 2">
            <a:extLst>
              <a:ext uri="{FF2B5EF4-FFF2-40B4-BE49-F238E27FC236}">
                <a16:creationId xmlns:a16="http://schemas.microsoft.com/office/drawing/2014/main" id="{17E4441D-800C-451C-96CE-29A8F11A3D97}"/>
              </a:ext>
            </a:extLst>
          </p:cNvPr>
          <p:cNvSpPr>
            <a:spLocks noGrp="1"/>
          </p:cNvSpPr>
          <p:nvPr>
            <p:ph idx="1"/>
          </p:nvPr>
        </p:nvSpPr>
        <p:spPr>
          <a:xfrm>
            <a:off x="731520" y="1239955"/>
            <a:ext cx="11338559" cy="5242560"/>
          </a:xfrm>
        </p:spPr>
        <p:txBody>
          <a:bodyPr>
            <a:normAutofit lnSpcReduction="10000"/>
          </a:bodyPr>
          <a:lstStyle/>
          <a:p>
            <a:pPr marL="0" indent="0">
              <a:lnSpc>
                <a:spcPct val="110000"/>
              </a:lnSpc>
              <a:spcBef>
                <a:spcPts val="600"/>
              </a:spcBef>
              <a:buNone/>
            </a:pPr>
            <a:r>
              <a:rPr lang="de-CH" sz="2000" b="1" dirty="0"/>
              <a:t>Gebäude-, Flächenpotenziale:</a:t>
            </a:r>
          </a:p>
          <a:p>
            <a:pPr marL="265113" indent="-265113">
              <a:lnSpc>
                <a:spcPct val="110000"/>
              </a:lnSpc>
              <a:spcBef>
                <a:spcPts val="300"/>
              </a:spcBef>
            </a:pPr>
            <a:r>
              <a:rPr lang="de-CH" sz="1800" dirty="0"/>
              <a:t>Dächer &amp; Fassaden Bestand EFH/MFH/Industrie/Gewerbe/Dienstleistungen + Neubau EFH/MFH; Landwirtschaft/Gewächshäuser/Agrarflächen; Infrastrukturen (Parkplätze, Überdachung Strassen, Strassen-/ Schienenborde, öffentliche Infrastrukturen, etc.); alpine Freiflächen</a:t>
            </a:r>
          </a:p>
          <a:p>
            <a:pPr marL="265113" indent="-265113">
              <a:spcBef>
                <a:spcPts val="900"/>
              </a:spcBef>
            </a:pPr>
            <a:r>
              <a:rPr lang="de-CH" sz="1800" dirty="0"/>
              <a:t>Teilausschöpfung realisierbarer Potenziale gemäss neuen Untersuchungen (</a:t>
            </a:r>
            <a:r>
              <a:rPr lang="de-CH" sz="1800" dirty="0" err="1"/>
              <a:t>Meteotest</a:t>
            </a:r>
            <a:r>
              <a:rPr lang="de-CH" sz="1800" dirty="0"/>
              <a:t>, </a:t>
            </a:r>
            <a:r>
              <a:rPr lang="de-CH" sz="1800" dirty="0" err="1"/>
              <a:t>Scartezzini</a:t>
            </a:r>
            <a:r>
              <a:rPr lang="de-CH" sz="1800" dirty="0"/>
              <a:t> et al., EZS, etc.)</a:t>
            </a:r>
          </a:p>
          <a:p>
            <a:pPr marL="0" indent="0">
              <a:spcBef>
                <a:spcPts val="1800"/>
              </a:spcBef>
              <a:buNone/>
            </a:pPr>
            <a:r>
              <a:rPr lang="de-CH" sz="2000" b="1" dirty="0"/>
              <a:t>Stromproduktion der verschiedenen PV-Potenziale</a:t>
            </a:r>
          </a:p>
          <a:p>
            <a:pPr marL="265113" indent="-265113">
              <a:lnSpc>
                <a:spcPct val="110000"/>
              </a:lnSpc>
              <a:spcBef>
                <a:spcPts val="300"/>
              </a:spcBef>
            </a:pPr>
            <a:r>
              <a:rPr lang="de-CH" sz="1800" dirty="0"/>
              <a:t>Einstrahlung/Fläche generell 1’000 kWh/m</a:t>
            </a:r>
            <a:r>
              <a:rPr lang="de-CH" sz="1800" baseline="30000" dirty="0"/>
              <a:t>2</a:t>
            </a:r>
            <a:r>
              <a:rPr lang="de-CH" sz="1800" dirty="0"/>
              <a:t>, ausser alpine Freiflächen: 1’800 kWh/m</a:t>
            </a:r>
            <a:r>
              <a:rPr lang="de-CH" sz="1800" baseline="30000" dirty="0"/>
              <a:t>2</a:t>
            </a:r>
            <a:r>
              <a:rPr lang="de-CH" sz="1800" dirty="0"/>
              <a:t>, Wirkungsgrad Module 20% </a:t>
            </a:r>
          </a:p>
          <a:p>
            <a:pPr marL="265113" indent="-265113">
              <a:lnSpc>
                <a:spcPct val="110000"/>
              </a:lnSpc>
              <a:spcBef>
                <a:spcPts val="600"/>
              </a:spcBef>
            </a:pPr>
            <a:r>
              <a:rPr lang="de-CH" sz="1800" dirty="0"/>
              <a:t>Jahresertrag (kWh/a); Anteil Sommer: 72%, ausser Freiflächen alpin: 50% und Fassaden-PV: 60% </a:t>
            </a:r>
          </a:p>
          <a:p>
            <a:pPr marL="0" indent="0">
              <a:lnSpc>
                <a:spcPct val="100000"/>
              </a:lnSpc>
              <a:spcBef>
                <a:spcPts val="1800"/>
              </a:spcBef>
              <a:buNone/>
            </a:pPr>
            <a:r>
              <a:rPr lang="de-CH" sz="2000" b="1" dirty="0"/>
              <a:t>Kosten und finanzielle Erträge</a:t>
            </a:r>
          </a:p>
          <a:p>
            <a:pPr marL="265113" indent="-265113">
              <a:lnSpc>
                <a:spcPct val="110000"/>
              </a:lnSpc>
              <a:spcBef>
                <a:spcPts val="300"/>
              </a:spcBef>
            </a:pPr>
            <a:r>
              <a:rPr lang="de-CH" sz="1800" dirty="0"/>
              <a:t>Aktuelle Investitionskosten aus Literatur für PV [CHF/kWp] und optional für Batterien [CHF/kWh] </a:t>
            </a:r>
          </a:p>
          <a:p>
            <a:pPr marL="265113" indent="-265113">
              <a:lnSpc>
                <a:spcPct val="110000"/>
              </a:lnSpc>
              <a:spcBef>
                <a:spcPts val="600"/>
              </a:spcBef>
            </a:pPr>
            <a:r>
              <a:rPr lang="de-CH" sz="1800" dirty="0"/>
              <a:t>Annahme Kostendegression 2022-2035: PV 2% p.a., Batterien 8% p.a. (variierbar)</a:t>
            </a:r>
          </a:p>
          <a:p>
            <a:pPr marL="265113" indent="-265113">
              <a:lnSpc>
                <a:spcPct val="110000"/>
              </a:lnSpc>
              <a:spcBef>
                <a:spcPts val="600"/>
              </a:spcBef>
            </a:pPr>
            <a:r>
              <a:rPr lang="de-CH" sz="1800" dirty="0"/>
              <a:t>Förderbeiträge nur für PV: Generell 15% der Investitionskosten (variierbar)</a:t>
            </a:r>
          </a:p>
          <a:p>
            <a:pPr marL="265113" indent="-265113">
              <a:lnSpc>
                <a:spcPct val="110000"/>
              </a:lnSpc>
              <a:spcBef>
                <a:spcPts val="600"/>
              </a:spcBef>
            </a:pPr>
            <a:r>
              <a:rPr lang="de-CH" sz="1800" dirty="0"/>
              <a:t>Jahreskosten [CHF/a]:  Zins (0%, 3%, 6%) + Amortisation (PV 30 J., Batterien 15 J.) +  Unterhalt (1%, 2%); o./m. </a:t>
            </a:r>
            <a:r>
              <a:rPr lang="de-CH" sz="1800" dirty="0" err="1"/>
              <a:t>Subv</a:t>
            </a:r>
            <a:r>
              <a:rPr lang="de-CH" sz="1800" dirty="0"/>
              <a:t>.</a:t>
            </a:r>
          </a:p>
          <a:p>
            <a:pPr marL="265113" indent="-265113">
              <a:lnSpc>
                <a:spcPct val="110000"/>
              </a:lnSpc>
              <a:spcBef>
                <a:spcPts val="600"/>
              </a:spcBef>
            </a:pPr>
            <a:r>
              <a:rPr lang="de-CH" sz="1800" dirty="0"/>
              <a:t>Erträge: Eigenverbrauch Sommer/Winter 18/20 Rp./kWh (</a:t>
            </a:r>
            <a:r>
              <a:rPr lang="de-CH" sz="1800" dirty="0" err="1"/>
              <a:t>Ind</a:t>
            </a:r>
            <a:r>
              <a:rPr lang="de-CH" sz="1800" dirty="0"/>
              <a:t>./</a:t>
            </a:r>
            <a:r>
              <a:rPr lang="de-CH" sz="1800" dirty="0" err="1"/>
              <a:t>Gew</a:t>
            </a:r>
            <a:r>
              <a:rPr lang="de-CH" sz="1800" dirty="0"/>
              <a:t>. (13/15 Rp./kWh); Vergütung Netzeinspeisung Sommer/Winter 6/10 Rp./kWh; Eigenverbrauchsanteile differenziert nach Produktion, So/</a:t>
            </a:r>
            <a:r>
              <a:rPr lang="de-CH" sz="1800" dirty="0" err="1"/>
              <a:t>Wi</a:t>
            </a:r>
            <a:r>
              <a:rPr lang="de-CH" sz="1800" dirty="0"/>
              <a:t> und mit/ohne Batterie</a:t>
            </a:r>
          </a:p>
        </p:txBody>
      </p:sp>
      <p:sp>
        <p:nvSpPr>
          <p:cNvPr id="4" name="Datumsplatzhalter 3">
            <a:extLst>
              <a:ext uri="{FF2B5EF4-FFF2-40B4-BE49-F238E27FC236}">
                <a16:creationId xmlns:a16="http://schemas.microsoft.com/office/drawing/2014/main" id="{2372D05F-BD03-518A-14EB-AA53A00286B5}"/>
              </a:ext>
            </a:extLst>
          </p:cNvPr>
          <p:cNvSpPr>
            <a:spLocks noGrp="1"/>
          </p:cNvSpPr>
          <p:nvPr>
            <p:ph type="dt" sz="half" idx="10"/>
          </p:nvPr>
        </p:nvSpPr>
        <p:spPr/>
        <p:txBody>
          <a:bodyPr/>
          <a:lstStyle/>
          <a:p>
            <a:fld id="{6ABEF4E6-DD3C-4E52-97DA-245D6E243388}" type="datetime1">
              <a:rPr lang="de-CH" smtClean="0"/>
              <a:t>24.06.2022</a:t>
            </a:fld>
            <a:endParaRPr lang="de-CH"/>
          </a:p>
        </p:txBody>
      </p:sp>
      <p:sp>
        <p:nvSpPr>
          <p:cNvPr id="5" name="Foliennummernplatzhalter 4">
            <a:extLst>
              <a:ext uri="{FF2B5EF4-FFF2-40B4-BE49-F238E27FC236}">
                <a16:creationId xmlns:a16="http://schemas.microsoft.com/office/drawing/2014/main" id="{52DF61EA-0FD5-DDCF-C88A-D25AE62CBBD9}"/>
              </a:ext>
            </a:extLst>
          </p:cNvPr>
          <p:cNvSpPr>
            <a:spLocks noGrp="1"/>
          </p:cNvSpPr>
          <p:nvPr>
            <p:ph type="sldNum" sz="quarter" idx="12"/>
          </p:nvPr>
        </p:nvSpPr>
        <p:spPr/>
        <p:txBody>
          <a:bodyPr/>
          <a:lstStyle/>
          <a:p>
            <a:fld id="{0AB65F57-5F13-43A1-8316-AB5F1C205C21}" type="slidenum">
              <a:rPr lang="de-CH" smtClean="0"/>
              <a:t>17</a:t>
            </a:fld>
            <a:endParaRPr lang="de-CH"/>
          </a:p>
        </p:txBody>
      </p:sp>
    </p:spTree>
    <p:extLst>
      <p:ext uri="{BB962C8B-B14F-4D97-AF65-F5344CB8AC3E}">
        <p14:creationId xmlns:p14="http://schemas.microsoft.com/office/powerpoint/2010/main" val="748702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CE651F-1013-42CF-A33D-962316FD223C}"/>
              </a:ext>
            </a:extLst>
          </p:cNvPr>
          <p:cNvSpPr>
            <a:spLocks noGrp="1"/>
          </p:cNvSpPr>
          <p:nvPr>
            <p:ph type="title"/>
          </p:nvPr>
        </p:nvSpPr>
        <p:spPr>
          <a:xfrm>
            <a:off x="466516" y="365125"/>
            <a:ext cx="10887284" cy="785249"/>
          </a:xfrm>
        </p:spPr>
        <p:txBody>
          <a:bodyPr>
            <a:normAutofit/>
          </a:bodyPr>
          <a:lstStyle/>
          <a:p>
            <a:r>
              <a:rPr lang="de-CH" sz="3600" b="1" dirty="0"/>
              <a:t>Zubau PV +35 TWh/a bis 2035 – Resultate 1  </a:t>
            </a:r>
          </a:p>
        </p:txBody>
      </p:sp>
      <p:sp>
        <p:nvSpPr>
          <p:cNvPr id="3" name="Inhaltsplatzhalter 2">
            <a:extLst>
              <a:ext uri="{FF2B5EF4-FFF2-40B4-BE49-F238E27FC236}">
                <a16:creationId xmlns:a16="http://schemas.microsoft.com/office/drawing/2014/main" id="{08011378-0780-4302-AC79-FE0C2EF6AAFD}"/>
              </a:ext>
            </a:extLst>
          </p:cNvPr>
          <p:cNvSpPr>
            <a:spLocks noGrp="1"/>
          </p:cNvSpPr>
          <p:nvPr>
            <p:ph idx="1"/>
          </p:nvPr>
        </p:nvSpPr>
        <p:spPr>
          <a:xfrm>
            <a:off x="838200" y="1862496"/>
            <a:ext cx="10515600" cy="4351338"/>
          </a:xfrm>
        </p:spPr>
        <p:txBody>
          <a:bodyPr/>
          <a:lstStyle/>
          <a:p>
            <a:pPr marL="0" indent="0">
              <a:buNone/>
            </a:pPr>
            <a:endParaRPr lang="de-CH" dirty="0"/>
          </a:p>
          <a:p>
            <a:endParaRPr lang="de-CH" dirty="0"/>
          </a:p>
          <a:p>
            <a:pPr marL="0" indent="0">
              <a:buNone/>
            </a:pPr>
            <a:endParaRPr lang="de-CH" dirty="0"/>
          </a:p>
        </p:txBody>
      </p:sp>
      <p:sp>
        <p:nvSpPr>
          <p:cNvPr id="12" name="Textfeld 11">
            <a:extLst>
              <a:ext uri="{FF2B5EF4-FFF2-40B4-BE49-F238E27FC236}">
                <a16:creationId xmlns:a16="http://schemas.microsoft.com/office/drawing/2014/main" id="{5D91E774-FE1F-40C2-A7EC-AF8775BF95B9}"/>
              </a:ext>
            </a:extLst>
          </p:cNvPr>
          <p:cNvSpPr txBox="1"/>
          <p:nvPr/>
        </p:nvSpPr>
        <p:spPr>
          <a:xfrm>
            <a:off x="548271" y="1336134"/>
            <a:ext cx="10247547" cy="430887"/>
          </a:xfrm>
          <a:prstGeom prst="rect">
            <a:avLst/>
          </a:prstGeom>
          <a:noFill/>
        </p:spPr>
        <p:txBody>
          <a:bodyPr wrap="square" rtlCol="0">
            <a:spAutoFit/>
          </a:bodyPr>
          <a:lstStyle/>
          <a:p>
            <a:r>
              <a:rPr lang="de-CH" sz="2200" b="1" dirty="0" err="1"/>
              <a:t>Zubaumodell</a:t>
            </a:r>
            <a:r>
              <a:rPr lang="de-CH" sz="2200" b="1" dirty="0"/>
              <a:t> für 35 TWh/a PV </a:t>
            </a:r>
            <a:r>
              <a:rPr lang="de-CH" sz="2200" b="1" u="sng" dirty="0"/>
              <a:t>ohne</a:t>
            </a:r>
            <a:r>
              <a:rPr lang="de-CH" sz="2200" b="1" dirty="0"/>
              <a:t> Batterien</a:t>
            </a:r>
          </a:p>
        </p:txBody>
      </p:sp>
      <p:pic>
        <p:nvPicPr>
          <p:cNvPr id="13" name="Grafik 12">
            <a:extLst>
              <a:ext uri="{FF2B5EF4-FFF2-40B4-BE49-F238E27FC236}">
                <a16:creationId xmlns:a16="http://schemas.microsoft.com/office/drawing/2014/main" id="{2462A661-891C-46FA-8522-5CC7628AC6FA}"/>
              </a:ext>
            </a:extLst>
          </p:cNvPr>
          <p:cNvPicPr>
            <a:picLocks noChangeAspect="1"/>
          </p:cNvPicPr>
          <p:nvPr/>
        </p:nvPicPr>
        <p:blipFill>
          <a:blip r:embed="rId2"/>
          <a:stretch>
            <a:fillRect/>
          </a:stretch>
        </p:blipFill>
        <p:spPr>
          <a:xfrm>
            <a:off x="636269" y="1952780"/>
            <a:ext cx="11105859" cy="3708879"/>
          </a:xfrm>
          <a:prstGeom prst="rect">
            <a:avLst/>
          </a:prstGeom>
        </p:spPr>
      </p:pic>
      <p:sp>
        <p:nvSpPr>
          <p:cNvPr id="4" name="Datumsplatzhalter 3">
            <a:extLst>
              <a:ext uri="{FF2B5EF4-FFF2-40B4-BE49-F238E27FC236}">
                <a16:creationId xmlns:a16="http://schemas.microsoft.com/office/drawing/2014/main" id="{6161D0FC-ACD4-B440-A2A9-FFD35D648E27}"/>
              </a:ext>
            </a:extLst>
          </p:cNvPr>
          <p:cNvSpPr>
            <a:spLocks noGrp="1"/>
          </p:cNvSpPr>
          <p:nvPr>
            <p:ph type="dt" sz="half" idx="10"/>
          </p:nvPr>
        </p:nvSpPr>
        <p:spPr/>
        <p:txBody>
          <a:bodyPr/>
          <a:lstStyle/>
          <a:p>
            <a:fld id="{24735213-B977-49A6-BE9F-7E557399C0CC}" type="datetime1">
              <a:rPr lang="de-CH" smtClean="0"/>
              <a:t>24.06.2022</a:t>
            </a:fld>
            <a:endParaRPr lang="de-CH"/>
          </a:p>
        </p:txBody>
      </p:sp>
      <p:sp>
        <p:nvSpPr>
          <p:cNvPr id="5" name="Foliennummernplatzhalter 4">
            <a:extLst>
              <a:ext uri="{FF2B5EF4-FFF2-40B4-BE49-F238E27FC236}">
                <a16:creationId xmlns:a16="http://schemas.microsoft.com/office/drawing/2014/main" id="{934AC29A-F45D-955A-D966-0663557D0CB3}"/>
              </a:ext>
            </a:extLst>
          </p:cNvPr>
          <p:cNvSpPr>
            <a:spLocks noGrp="1"/>
          </p:cNvSpPr>
          <p:nvPr>
            <p:ph type="sldNum" sz="quarter" idx="12"/>
          </p:nvPr>
        </p:nvSpPr>
        <p:spPr/>
        <p:txBody>
          <a:bodyPr/>
          <a:lstStyle/>
          <a:p>
            <a:fld id="{0AB65F57-5F13-43A1-8316-AB5F1C205C21}" type="slidenum">
              <a:rPr lang="de-CH" smtClean="0"/>
              <a:t>18</a:t>
            </a:fld>
            <a:endParaRPr lang="de-CH"/>
          </a:p>
        </p:txBody>
      </p:sp>
    </p:spTree>
    <p:extLst>
      <p:ext uri="{BB962C8B-B14F-4D97-AF65-F5344CB8AC3E}">
        <p14:creationId xmlns:p14="http://schemas.microsoft.com/office/powerpoint/2010/main" val="3803364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CE651F-1013-42CF-A33D-962316FD223C}"/>
              </a:ext>
            </a:extLst>
          </p:cNvPr>
          <p:cNvSpPr>
            <a:spLocks noGrp="1"/>
          </p:cNvSpPr>
          <p:nvPr>
            <p:ph type="title"/>
          </p:nvPr>
        </p:nvSpPr>
        <p:spPr>
          <a:xfrm>
            <a:off x="466516" y="365125"/>
            <a:ext cx="10887284" cy="785249"/>
          </a:xfrm>
        </p:spPr>
        <p:txBody>
          <a:bodyPr>
            <a:normAutofit/>
          </a:bodyPr>
          <a:lstStyle/>
          <a:p>
            <a:r>
              <a:rPr lang="de-CH" sz="3600" b="1" dirty="0"/>
              <a:t>Zubau PV +35 TWh/a bis 2035 – Resultate 2  </a:t>
            </a:r>
          </a:p>
        </p:txBody>
      </p:sp>
      <p:sp>
        <p:nvSpPr>
          <p:cNvPr id="3" name="Inhaltsplatzhalter 2">
            <a:extLst>
              <a:ext uri="{FF2B5EF4-FFF2-40B4-BE49-F238E27FC236}">
                <a16:creationId xmlns:a16="http://schemas.microsoft.com/office/drawing/2014/main" id="{08011378-0780-4302-AC79-FE0C2EF6AAFD}"/>
              </a:ext>
            </a:extLst>
          </p:cNvPr>
          <p:cNvSpPr>
            <a:spLocks noGrp="1"/>
          </p:cNvSpPr>
          <p:nvPr>
            <p:ph idx="1"/>
          </p:nvPr>
        </p:nvSpPr>
        <p:spPr>
          <a:xfrm>
            <a:off x="838200" y="1862496"/>
            <a:ext cx="10515600" cy="4351338"/>
          </a:xfrm>
        </p:spPr>
        <p:txBody>
          <a:bodyPr/>
          <a:lstStyle/>
          <a:p>
            <a:pPr marL="0" indent="0">
              <a:buNone/>
            </a:pPr>
            <a:endParaRPr lang="de-CH" dirty="0"/>
          </a:p>
          <a:p>
            <a:endParaRPr lang="de-CH" dirty="0"/>
          </a:p>
          <a:p>
            <a:pPr marL="0" indent="0">
              <a:buNone/>
            </a:pPr>
            <a:endParaRPr lang="de-CH" dirty="0"/>
          </a:p>
        </p:txBody>
      </p:sp>
      <p:sp>
        <p:nvSpPr>
          <p:cNvPr id="12" name="Textfeld 11">
            <a:extLst>
              <a:ext uri="{FF2B5EF4-FFF2-40B4-BE49-F238E27FC236}">
                <a16:creationId xmlns:a16="http://schemas.microsoft.com/office/drawing/2014/main" id="{5D91E774-FE1F-40C2-A7EC-AF8775BF95B9}"/>
              </a:ext>
            </a:extLst>
          </p:cNvPr>
          <p:cNvSpPr txBox="1"/>
          <p:nvPr/>
        </p:nvSpPr>
        <p:spPr>
          <a:xfrm>
            <a:off x="548271" y="1336134"/>
            <a:ext cx="10247547" cy="769441"/>
          </a:xfrm>
          <a:prstGeom prst="rect">
            <a:avLst/>
          </a:prstGeom>
          <a:noFill/>
        </p:spPr>
        <p:txBody>
          <a:bodyPr wrap="square" rtlCol="0">
            <a:spAutoFit/>
          </a:bodyPr>
          <a:lstStyle/>
          <a:p>
            <a:r>
              <a:rPr lang="de-CH" sz="2200" b="1" dirty="0" err="1"/>
              <a:t>Zubaumodell</a:t>
            </a:r>
            <a:r>
              <a:rPr lang="de-CH" sz="2200" b="1" dirty="0"/>
              <a:t> für 35 TWh/a PV </a:t>
            </a:r>
            <a:r>
              <a:rPr lang="de-CH" sz="2200" b="1" u="sng" dirty="0"/>
              <a:t>mit</a:t>
            </a:r>
            <a:r>
              <a:rPr lang="de-CH" sz="2200" b="1" dirty="0"/>
              <a:t> Batterien </a:t>
            </a:r>
            <a:br>
              <a:rPr lang="de-CH" sz="2200" b="1" dirty="0"/>
            </a:br>
            <a:r>
              <a:rPr lang="de-CH" sz="2200" dirty="0"/>
              <a:t>(Kapazität Batterien:  ¼ der durchschnittlichen Tagesproduktion)</a:t>
            </a:r>
          </a:p>
        </p:txBody>
      </p:sp>
      <p:pic>
        <p:nvPicPr>
          <p:cNvPr id="4" name="Grafik 3">
            <a:extLst>
              <a:ext uri="{FF2B5EF4-FFF2-40B4-BE49-F238E27FC236}">
                <a16:creationId xmlns:a16="http://schemas.microsoft.com/office/drawing/2014/main" id="{B74C2A66-1C1F-4069-ADC7-48D57C339052}"/>
              </a:ext>
            </a:extLst>
          </p:cNvPr>
          <p:cNvPicPr>
            <a:picLocks noChangeAspect="1"/>
          </p:cNvPicPr>
          <p:nvPr/>
        </p:nvPicPr>
        <p:blipFill>
          <a:blip r:embed="rId2"/>
          <a:stretch>
            <a:fillRect/>
          </a:stretch>
        </p:blipFill>
        <p:spPr>
          <a:xfrm>
            <a:off x="647534" y="2227856"/>
            <a:ext cx="11257364" cy="3759475"/>
          </a:xfrm>
          <a:prstGeom prst="rect">
            <a:avLst/>
          </a:prstGeom>
        </p:spPr>
      </p:pic>
      <p:sp>
        <p:nvSpPr>
          <p:cNvPr id="5" name="Datumsplatzhalter 4">
            <a:extLst>
              <a:ext uri="{FF2B5EF4-FFF2-40B4-BE49-F238E27FC236}">
                <a16:creationId xmlns:a16="http://schemas.microsoft.com/office/drawing/2014/main" id="{E60C74B1-C481-9981-6F60-48F4FBDB13CF}"/>
              </a:ext>
            </a:extLst>
          </p:cNvPr>
          <p:cNvSpPr>
            <a:spLocks noGrp="1"/>
          </p:cNvSpPr>
          <p:nvPr>
            <p:ph type="dt" sz="half" idx="10"/>
          </p:nvPr>
        </p:nvSpPr>
        <p:spPr/>
        <p:txBody>
          <a:bodyPr/>
          <a:lstStyle/>
          <a:p>
            <a:fld id="{B3D01984-313B-4B79-9BB2-D35F9E3D0E04}" type="datetime1">
              <a:rPr lang="de-CH" smtClean="0"/>
              <a:t>24.06.2022</a:t>
            </a:fld>
            <a:endParaRPr lang="de-CH"/>
          </a:p>
        </p:txBody>
      </p:sp>
      <p:sp>
        <p:nvSpPr>
          <p:cNvPr id="6" name="Foliennummernplatzhalter 5">
            <a:extLst>
              <a:ext uri="{FF2B5EF4-FFF2-40B4-BE49-F238E27FC236}">
                <a16:creationId xmlns:a16="http://schemas.microsoft.com/office/drawing/2014/main" id="{5988BA82-12DD-181E-8D80-CFAFB60807D0}"/>
              </a:ext>
            </a:extLst>
          </p:cNvPr>
          <p:cNvSpPr>
            <a:spLocks noGrp="1"/>
          </p:cNvSpPr>
          <p:nvPr>
            <p:ph type="sldNum" sz="quarter" idx="12"/>
          </p:nvPr>
        </p:nvSpPr>
        <p:spPr/>
        <p:txBody>
          <a:bodyPr/>
          <a:lstStyle/>
          <a:p>
            <a:fld id="{0AB65F57-5F13-43A1-8316-AB5F1C205C21}" type="slidenum">
              <a:rPr lang="de-CH" smtClean="0"/>
              <a:t>19</a:t>
            </a:fld>
            <a:endParaRPr lang="de-CH"/>
          </a:p>
        </p:txBody>
      </p:sp>
    </p:spTree>
    <p:extLst>
      <p:ext uri="{BB962C8B-B14F-4D97-AF65-F5344CB8AC3E}">
        <p14:creationId xmlns:p14="http://schemas.microsoft.com/office/powerpoint/2010/main" val="3678063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3E6DAA2-A2D1-9A27-7810-203C739B8B98}"/>
              </a:ext>
            </a:extLst>
          </p:cNvPr>
          <p:cNvSpPr>
            <a:spLocks noGrp="1"/>
          </p:cNvSpPr>
          <p:nvPr>
            <p:ph idx="1"/>
          </p:nvPr>
        </p:nvSpPr>
        <p:spPr>
          <a:xfrm>
            <a:off x="616226" y="710215"/>
            <a:ext cx="11257722" cy="5531560"/>
          </a:xfrm>
        </p:spPr>
        <p:txBody>
          <a:bodyPr>
            <a:normAutofit/>
          </a:bodyPr>
          <a:lstStyle/>
          <a:p>
            <a:r>
              <a:rPr lang="de-CH" sz="2200" dirty="0"/>
              <a:t>Neue Ziele «Zubau Erneuerbare Energien» gesetzlich verankern: Statt 11.6 (Energiegesetz) bzw. 17 TWh/a (Mantelerlass) +40 TWh/a, davon ca. +35 TWh/a PV bis 2035. </a:t>
            </a:r>
          </a:p>
          <a:p>
            <a:pPr>
              <a:spcBef>
                <a:spcPts val="1500"/>
              </a:spcBef>
            </a:pPr>
            <a:r>
              <a:rPr lang="de-CH" sz="2200" dirty="0"/>
              <a:t>Zubau Erneuerbare Energien (EE) technologieneutral forcieren, mit gleichen Fördersätzen pro kWh (unter Berücksichtigung der Lebensdauer), Konzentration auf Förderung Winterstrom. </a:t>
            </a:r>
          </a:p>
          <a:p>
            <a:pPr>
              <a:spcBef>
                <a:spcPts val="1500"/>
              </a:spcBef>
            </a:pPr>
            <a:r>
              <a:rPr lang="de-CH" sz="2200" dirty="0"/>
              <a:t>Vorhandene, zurzeit ausreichende Fördermittel, kurz-/mittelfristig optimiert, voll ausschöpfen, längerfristig Mittelbedarf gewährleisten bis mindestens 2035. Kein </a:t>
            </a:r>
            <a:r>
              <a:rPr lang="de-CH" sz="2200" dirty="0" err="1"/>
              <a:t>Stop</a:t>
            </a:r>
            <a:r>
              <a:rPr lang="de-CH" sz="2200" dirty="0"/>
              <a:t>-and-Go.</a:t>
            </a:r>
          </a:p>
          <a:p>
            <a:pPr>
              <a:spcBef>
                <a:spcPts val="1500"/>
              </a:spcBef>
            </a:pPr>
            <a:r>
              <a:rPr lang="de-CH" sz="2200" spc="-40" dirty="0"/>
              <a:t>Engpässe/Hemmnisse beseitigen: Abbau Bürokratie, mehr Arbeitskräfte, Lieferketten verbessern.</a:t>
            </a:r>
          </a:p>
          <a:p>
            <a:pPr>
              <a:spcBef>
                <a:spcPts val="1500"/>
              </a:spcBef>
            </a:pPr>
            <a:r>
              <a:rPr lang="de-CH" sz="2200" spc="-30" dirty="0"/>
              <a:t>Ausschöpfung Potentiale Energieeffizienz (30-40%) mit Standards, Anreizen etc. beschleunigen.</a:t>
            </a:r>
          </a:p>
          <a:p>
            <a:pPr>
              <a:spcBef>
                <a:spcPts val="1500"/>
              </a:spcBef>
            </a:pPr>
            <a:r>
              <a:rPr lang="de-CH" sz="2200" dirty="0"/>
              <a:t>Keine Gaskraftwerke; kein Rettungsschirm; Ausstiegsplanung AKW sicherheitsorientiert, ohne Subventionen für Nachrüstung angehen. </a:t>
            </a:r>
          </a:p>
          <a:p>
            <a:pPr>
              <a:spcBef>
                <a:spcPts val="1500"/>
              </a:spcBef>
            </a:pPr>
            <a:r>
              <a:rPr lang="de-CH" sz="2200" dirty="0"/>
              <a:t>Netzausbau, saisonale Speicherkapazitäten (Wasserkraft, Power-</a:t>
            </a:r>
            <a:r>
              <a:rPr lang="de-CH" sz="2200" dirty="0" err="1"/>
              <a:t>to</a:t>
            </a:r>
            <a:r>
              <a:rPr lang="de-CH" sz="2200" dirty="0"/>
              <a:t>-Gas) sicherstellen. </a:t>
            </a:r>
          </a:p>
          <a:p>
            <a:pPr>
              <a:spcBef>
                <a:spcPts val="1500"/>
              </a:spcBef>
            </a:pPr>
            <a:r>
              <a:rPr lang="de-CH" sz="2200" dirty="0"/>
              <a:t>Politische Akzeptanz und Konsens schaffen für einen Energie-Gesamtplan mit klaren Zuständigkeiten: Plan Wahlen 4.0.  </a:t>
            </a:r>
          </a:p>
          <a:p>
            <a:pPr lvl="1"/>
            <a:endParaRPr lang="de-CH" dirty="0"/>
          </a:p>
        </p:txBody>
      </p:sp>
      <p:sp>
        <p:nvSpPr>
          <p:cNvPr id="4" name="Datumsplatzhalter 3">
            <a:extLst>
              <a:ext uri="{FF2B5EF4-FFF2-40B4-BE49-F238E27FC236}">
                <a16:creationId xmlns:a16="http://schemas.microsoft.com/office/drawing/2014/main" id="{8E6C55EF-296F-50A7-34C9-787650FDD2DA}"/>
              </a:ext>
            </a:extLst>
          </p:cNvPr>
          <p:cNvSpPr>
            <a:spLocks noGrp="1"/>
          </p:cNvSpPr>
          <p:nvPr>
            <p:ph type="dt" sz="half" idx="10"/>
          </p:nvPr>
        </p:nvSpPr>
        <p:spPr/>
        <p:txBody>
          <a:bodyPr/>
          <a:lstStyle/>
          <a:p>
            <a:fld id="{D6776F64-D3B2-4020-AC1A-DC4750D9F7F8}" type="datetime1">
              <a:rPr lang="de-CH" smtClean="0"/>
              <a:t>24.06.2022</a:t>
            </a:fld>
            <a:endParaRPr lang="de-CH"/>
          </a:p>
        </p:txBody>
      </p:sp>
      <p:sp>
        <p:nvSpPr>
          <p:cNvPr id="5" name="Foliennummernplatzhalter 4">
            <a:extLst>
              <a:ext uri="{FF2B5EF4-FFF2-40B4-BE49-F238E27FC236}">
                <a16:creationId xmlns:a16="http://schemas.microsoft.com/office/drawing/2014/main" id="{FFE8FDBC-AD9B-6079-B2D6-A4316A9A591E}"/>
              </a:ext>
            </a:extLst>
          </p:cNvPr>
          <p:cNvSpPr>
            <a:spLocks noGrp="1"/>
          </p:cNvSpPr>
          <p:nvPr>
            <p:ph type="sldNum" sz="quarter" idx="12"/>
          </p:nvPr>
        </p:nvSpPr>
        <p:spPr/>
        <p:txBody>
          <a:bodyPr/>
          <a:lstStyle/>
          <a:p>
            <a:fld id="{0AB65F57-5F13-43A1-8316-AB5F1C205C21}" type="slidenum">
              <a:rPr lang="de-CH" smtClean="0"/>
              <a:t>2</a:t>
            </a:fld>
            <a:endParaRPr lang="de-CH"/>
          </a:p>
        </p:txBody>
      </p:sp>
    </p:spTree>
    <p:extLst>
      <p:ext uri="{BB962C8B-B14F-4D97-AF65-F5344CB8AC3E}">
        <p14:creationId xmlns:p14="http://schemas.microsoft.com/office/powerpoint/2010/main" val="3655326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BAFB82-F4CA-4E9A-881E-36EB52372173}"/>
              </a:ext>
            </a:extLst>
          </p:cNvPr>
          <p:cNvSpPr>
            <a:spLocks noGrp="1"/>
          </p:cNvSpPr>
          <p:nvPr>
            <p:ph type="title"/>
          </p:nvPr>
        </p:nvSpPr>
        <p:spPr>
          <a:xfrm>
            <a:off x="283029" y="278281"/>
            <a:ext cx="11778343" cy="814714"/>
          </a:xfrm>
        </p:spPr>
        <p:txBody>
          <a:bodyPr>
            <a:noAutofit/>
          </a:bodyPr>
          <a:lstStyle/>
          <a:p>
            <a:r>
              <a:rPr lang="de-CH" sz="3400" b="1" dirty="0"/>
              <a:t>Zubau PV 35 TWh bis 2035 – Resultate, Interpretation, Folgerungen</a:t>
            </a:r>
          </a:p>
        </p:txBody>
      </p:sp>
      <p:sp>
        <p:nvSpPr>
          <p:cNvPr id="3" name="Inhaltsplatzhalter 2">
            <a:extLst>
              <a:ext uri="{FF2B5EF4-FFF2-40B4-BE49-F238E27FC236}">
                <a16:creationId xmlns:a16="http://schemas.microsoft.com/office/drawing/2014/main" id="{5231D922-A37E-4201-A11E-AFF73B79DCB8}"/>
              </a:ext>
            </a:extLst>
          </p:cNvPr>
          <p:cNvSpPr>
            <a:spLocks noGrp="1"/>
          </p:cNvSpPr>
          <p:nvPr>
            <p:ph idx="1"/>
          </p:nvPr>
        </p:nvSpPr>
        <p:spPr>
          <a:xfrm>
            <a:off x="385011" y="1192324"/>
            <a:ext cx="11676361" cy="5323114"/>
          </a:xfrm>
        </p:spPr>
        <p:txBody>
          <a:bodyPr>
            <a:normAutofit lnSpcReduction="10000"/>
          </a:bodyPr>
          <a:lstStyle/>
          <a:p>
            <a:r>
              <a:rPr lang="de-CH" sz="2200" dirty="0"/>
              <a:t>Realistische Annahmen mit heutigen, effektiven Marktpreisen</a:t>
            </a:r>
          </a:p>
          <a:p>
            <a:pPr>
              <a:lnSpc>
                <a:spcPct val="110000"/>
              </a:lnSpc>
              <a:spcBef>
                <a:spcPts val="1200"/>
              </a:spcBef>
            </a:pPr>
            <a:r>
              <a:rPr lang="de-CH" sz="2200" dirty="0"/>
              <a:t>Geringe Kostendegression von 2% p.a. bei PV-Modulen; bei Batterien 8 % p.a..</a:t>
            </a:r>
          </a:p>
          <a:p>
            <a:pPr>
              <a:lnSpc>
                <a:spcPct val="110000"/>
              </a:lnSpc>
              <a:spcBef>
                <a:spcPts val="1200"/>
              </a:spcBef>
            </a:pPr>
            <a:r>
              <a:rPr lang="de-CH" sz="2200" dirty="0"/>
              <a:t>Investitionsbeiträge PV 15 % (25%):   Förderkosten total 7.08 (11.8) Mrd. CHF bis 2035,</a:t>
            </a:r>
            <a:br>
              <a:rPr lang="de-CH" sz="2200" dirty="0"/>
            </a:br>
            <a:r>
              <a:rPr lang="de-CH" sz="2200" dirty="0"/>
              <a:t>d.h. 545 (908) Mio. CHF pro Jahr im Durchschnitt.</a:t>
            </a:r>
          </a:p>
          <a:p>
            <a:pPr lvl="1">
              <a:lnSpc>
                <a:spcPct val="110000"/>
              </a:lnSpc>
              <a:spcBef>
                <a:spcPts val="0"/>
              </a:spcBef>
            </a:pPr>
            <a:r>
              <a:rPr lang="de-CH" sz="2000" dirty="0"/>
              <a:t>BFE sieht zur Zeit 450 CHF/kWp (und 700 CHF Grundbeitrag bei Kleinanlagen) vor: Entspricht Förderung im Umfang von ca. 20-40 Prozent Investitionsaufwand. </a:t>
            </a:r>
          </a:p>
          <a:p>
            <a:pPr>
              <a:lnSpc>
                <a:spcPct val="110000"/>
              </a:lnSpc>
              <a:spcBef>
                <a:spcPts val="1200"/>
              </a:spcBef>
            </a:pPr>
            <a:r>
              <a:rPr lang="de-CH" sz="2200" dirty="0"/>
              <a:t>Total Investitionskosten bis 2035: ca. 47 Mrd. CHF, primär von Privaten aufzubringen.</a:t>
            </a:r>
          </a:p>
          <a:p>
            <a:pPr>
              <a:lnSpc>
                <a:spcPct val="110000"/>
              </a:lnSpc>
              <a:spcBef>
                <a:spcPts val="1200"/>
              </a:spcBef>
            </a:pPr>
            <a:r>
              <a:rPr lang="de-CH" sz="2200" dirty="0"/>
              <a:t>Namhafte Steuerabzüge bei bestehenden Bauten von Privaten sind weitere Anreize: Je nach Einkommen bis ca. 40 % der Investitionskosten </a:t>
            </a:r>
            <a:r>
              <a:rPr lang="de-CH" sz="2200" dirty="0">
                <a:sym typeface="Wingdings" panose="05000000000000000000" pitchFamily="2" charset="2"/>
              </a:rPr>
              <a:t></a:t>
            </a:r>
            <a:r>
              <a:rPr lang="de-CH" sz="2200" dirty="0"/>
              <a:t> Nochmals deutlich höhere Rentabilität. </a:t>
            </a:r>
          </a:p>
          <a:p>
            <a:pPr>
              <a:lnSpc>
                <a:spcPct val="110000"/>
              </a:lnSpc>
              <a:spcBef>
                <a:spcPts val="1200"/>
              </a:spcBef>
            </a:pPr>
            <a:r>
              <a:rPr lang="de-CH" sz="2200" dirty="0"/>
              <a:t>Erträge/Verluste Investoren: Bei 3% Zins, 1% Unterhalt: Nettoertrag 2022-2035 total: 933 Mio. CHF (bei Fördersatz von 25% Nettoertrag 1.2 Mrd. CHF). </a:t>
            </a:r>
          </a:p>
          <a:p>
            <a:pPr>
              <a:lnSpc>
                <a:spcPct val="110000"/>
              </a:lnSpc>
              <a:spcBef>
                <a:spcPts val="1200"/>
              </a:spcBef>
            </a:pPr>
            <a:r>
              <a:rPr lang="de-CH" sz="2400" dirty="0">
                <a:effectLst/>
                <a:ea typeface="Times New Roman" panose="02020603050405020304" pitchFamily="18" charset="0"/>
              </a:rPr>
              <a:t>Die Kapitalrenditen betragen ca. 4.1% p.a. bei 15 % bzw. 5.5% </a:t>
            </a:r>
            <a:r>
              <a:rPr lang="de-CH" sz="2400" dirty="0" err="1">
                <a:effectLst/>
                <a:ea typeface="Times New Roman" panose="02020603050405020304" pitchFamily="18" charset="0"/>
              </a:rPr>
              <a:t>p.a</a:t>
            </a:r>
            <a:r>
              <a:rPr lang="de-CH" sz="2400" dirty="0">
                <a:effectLst/>
                <a:ea typeface="Times New Roman" panose="02020603050405020304" pitchFamily="18" charset="0"/>
              </a:rPr>
              <a:t> bei </a:t>
            </a:r>
            <a:r>
              <a:rPr lang="de-CH" sz="2400" dirty="0">
                <a:ea typeface="Times New Roman" panose="02020603050405020304" pitchFamily="18" charset="0"/>
              </a:rPr>
              <a:t>25% Subventionen, ohne Beachtung der Steuerabzüge.</a:t>
            </a:r>
            <a:r>
              <a:rPr lang="de-CH" sz="2200" dirty="0"/>
              <a:t>      </a:t>
            </a:r>
          </a:p>
          <a:p>
            <a:pPr>
              <a:lnSpc>
                <a:spcPct val="110000"/>
              </a:lnSpc>
              <a:spcBef>
                <a:spcPts val="1200"/>
              </a:spcBef>
            </a:pPr>
            <a:endParaRPr lang="de-CH" sz="2400" dirty="0"/>
          </a:p>
        </p:txBody>
      </p:sp>
      <p:sp>
        <p:nvSpPr>
          <p:cNvPr id="4" name="Datumsplatzhalter 3">
            <a:extLst>
              <a:ext uri="{FF2B5EF4-FFF2-40B4-BE49-F238E27FC236}">
                <a16:creationId xmlns:a16="http://schemas.microsoft.com/office/drawing/2014/main" id="{E8B2F377-4D09-B447-85C6-BB2171EB6D4C}"/>
              </a:ext>
            </a:extLst>
          </p:cNvPr>
          <p:cNvSpPr>
            <a:spLocks noGrp="1"/>
          </p:cNvSpPr>
          <p:nvPr>
            <p:ph type="dt" sz="half" idx="10"/>
          </p:nvPr>
        </p:nvSpPr>
        <p:spPr/>
        <p:txBody>
          <a:bodyPr/>
          <a:lstStyle/>
          <a:p>
            <a:fld id="{B233C664-5F4C-47C8-A70F-3233DD802087}" type="datetime1">
              <a:rPr lang="de-CH" smtClean="0"/>
              <a:t>24.06.2022</a:t>
            </a:fld>
            <a:endParaRPr lang="de-CH"/>
          </a:p>
        </p:txBody>
      </p:sp>
      <p:sp>
        <p:nvSpPr>
          <p:cNvPr id="5" name="Foliennummernplatzhalter 4">
            <a:extLst>
              <a:ext uri="{FF2B5EF4-FFF2-40B4-BE49-F238E27FC236}">
                <a16:creationId xmlns:a16="http://schemas.microsoft.com/office/drawing/2014/main" id="{F632D614-918C-9EFE-5585-0D64218C4051}"/>
              </a:ext>
            </a:extLst>
          </p:cNvPr>
          <p:cNvSpPr>
            <a:spLocks noGrp="1"/>
          </p:cNvSpPr>
          <p:nvPr>
            <p:ph type="sldNum" sz="quarter" idx="12"/>
          </p:nvPr>
        </p:nvSpPr>
        <p:spPr/>
        <p:txBody>
          <a:bodyPr/>
          <a:lstStyle/>
          <a:p>
            <a:fld id="{0AB65F57-5F13-43A1-8316-AB5F1C205C21}" type="slidenum">
              <a:rPr lang="de-CH" smtClean="0"/>
              <a:t>20</a:t>
            </a:fld>
            <a:endParaRPr lang="de-CH"/>
          </a:p>
        </p:txBody>
      </p:sp>
    </p:spTree>
    <p:extLst>
      <p:ext uri="{BB962C8B-B14F-4D97-AF65-F5344CB8AC3E}">
        <p14:creationId xmlns:p14="http://schemas.microsoft.com/office/powerpoint/2010/main" val="3464385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93522-1838-C276-4572-B73E903A8E46}"/>
              </a:ext>
            </a:extLst>
          </p:cNvPr>
          <p:cNvSpPr>
            <a:spLocks noGrp="1"/>
          </p:cNvSpPr>
          <p:nvPr>
            <p:ph type="title"/>
          </p:nvPr>
        </p:nvSpPr>
        <p:spPr>
          <a:xfrm>
            <a:off x="411480" y="365125"/>
            <a:ext cx="11369842" cy="1010383"/>
          </a:xfrm>
        </p:spPr>
        <p:txBody>
          <a:bodyPr>
            <a:normAutofit/>
          </a:bodyPr>
          <a:lstStyle/>
          <a:p>
            <a:r>
              <a:rPr lang="de-CH" sz="3400" b="1" dirty="0"/>
              <a:t>Bis 2035 +35 TWh/a PV -  Resultate, Interpretation, Folgerungen</a:t>
            </a:r>
          </a:p>
        </p:txBody>
      </p:sp>
      <p:sp>
        <p:nvSpPr>
          <p:cNvPr id="3" name="Inhaltsplatzhalter 2">
            <a:extLst>
              <a:ext uri="{FF2B5EF4-FFF2-40B4-BE49-F238E27FC236}">
                <a16:creationId xmlns:a16="http://schemas.microsoft.com/office/drawing/2014/main" id="{E66F8352-C415-158E-6D86-50397C5F47F7}"/>
              </a:ext>
            </a:extLst>
          </p:cNvPr>
          <p:cNvSpPr>
            <a:spLocks noGrp="1"/>
          </p:cNvSpPr>
          <p:nvPr>
            <p:ph idx="1"/>
          </p:nvPr>
        </p:nvSpPr>
        <p:spPr>
          <a:xfrm>
            <a:off x="477252" y="1526794"/>
            <a:ext cx="11538285" cy="4351338"/>
          </a:xfrm>
        </p:spPr>
        <p:txBody>
          <a:bodyPr>
            <a:normAutofit fontScale="92500"/>
          </a:bodyPr>
          <a:lstStyle/>
          <a:p>
            <a:r>
              <a:rPr lang="de-CH" sz="2600" dirty="0"/>
              <a:t>Aufwand/Gewinn Rückliefertarife, Marktprämie: </a:t>
            </a:r>
          </a:p>
          <a:p>
            <a:pPr lvl="1"/>
            <a:r>
              <a:rPr lang="de-CH" sz="2200" dirty="0"/>
              <a:t>Annahme PV-Zubau-Modell: Bei 6 Rp./kWh Sommer, 12 Rp./kWh Winter. Durchschnitt 8 - 9 Rp./kWh</a:t>
            </a:r>
          </a:p>
          <a:p>
            <a:pPr>
              <a:spcBef>
                <a:spcPts val="1800"/>
              </a:spcBef>
            </a:pPr>
            <a:r>
              <a:rPr lang="de-CH" sz="2600" spc="-20" dirty="0"/>
              <a:t>Kosten/Gewinn für EVU bzw. </a:t>
            </a:r>
            <a:r>
              <a:rPr lang="de-CH" sz="2600" spc="-20" dirty="0" err="1"/>
              <a:t>Pronovo</a:t>
            </a:r>
            <a:r>
              <a:rPr lang="de-CH" sz="2600" spc="-20" dirty="0"/>
              <a:t> sind abhängig von Grosshandelspreisen Strommarkt</a:t>
            </a:r>
          </a:p>
          <a:p>
            <a:pPr lvl="1"/>
            <a:r>
              <a:rPr lang="de-CH" sz="2300" dirty="0"/>
              <a:t>In den kommenden 2-3 Jahren keine/kaum Zusatzaufwendungen von EVU bzw. </a:t>
            </a:r>
            <a:r>
              <a:rPr lang="de-CH" sz="2300" dirty="0" err="1"/>
              <a:t>Pronovo</a:t>
            </a:r>
            <a:r>
              <a:rPr lang="de-CH" sz="2300" dirty="0"/>
              <a:t>, da zurzeit Strommarktpreise über 20 Rp./kWh liegen. </a:t>
            </a:r>
          </a:p>
          <a:p>
            <a:pPr lvl="1"/>
            <a:r>
              <a:rPr lang="de-CH" sz="2300" dirty="0"/>
              <a:t>Zurzeit sogar Zusatzerträge für EVU, da Grosshandelspreise deutlich über 6 bzw. 12 Rp./kWh liegen (BKW zahlt zur Zeit über 20 Rp./kWh Rückliefertarif)</a:t>
            </a:r>
          </a:p>
          <a:p>
            <a:pPr>
              <a:spcBef>
                <a:spcPts val="1800"/>
              </a:spcBef>
            </a:pPr>
            <a:r>
              <a:rPr lang="de-CH" sz="2700" dirty="0"/>
              <a:t>Zentral: </a:t>
            </a:r>
          </a:p>
          <a:p>
            <a:pPr lvl="1"/>
            <a:r>
              <a:rPr lang="de-CH" sz="2300" dirty="0"/>
              <a:t>Stabilität/Berechenbarkeit der Förderung über Investitions- bzw. Amortisationsdauer</a:t>
            </a:r>
          </a:p>
          <a:p>
            <a:pPr lvl="1"/>
            <a:r>
              <a:rPr lang="de-CH" sz="2300" dirty="0"/>
              <a:t>Kein </a:t>
            </a:r>
            <a:r>
              <a:rPr lang="de-CH" sz="2300" dirty="0" err="1"/>
              <a:t>Stop</a:t>
            </a:r>
            <a:r>
              <a:rPr lang="de-CH" sz="2300" dirty="0"/>
              <a:t> and Go</a:t>
            </a:r>
          </a:p>
          <a:p>
            <a:pPr lvl="1"/>
            <a:r>
              <a:rPr lang="de-CH" sz="2300" dirty="0"/>
              <a:t>Fördermittel müssen über ganze Förderperiode bereit stehen: Notwendige Berechnung/Planung </a:t>
            </a:r>
          </a:p>
          <a:p>
            <a:endParaRPr lang="de-CH" dirty="0"/>
          </a:p>
        </p:txBody>
      </p:sp>
      <p:sp>
        <p:nvSpPr>
          <p:cNvPr id="4" name="Datumsplatzhalter 3">
            <a:extLst>
              <a:ext uri="{FF2B5EF4-FFF2-40B4-BE49-F238E27FC236}">
                <a16:creationId xmlns:a16="http://schemas.microsoft.com/office/drawing/2014/main" id="{82BEB9B5-D38D-1C99-5D51-FE57B7F30A02}"/>
              </a:ext>
            </a:extLst>
          </p:cNvPr>
          <p:cNvSpPr>
            <a:spLocks noGrp="1"/>
          </p:cNvSpPr>
          <p:nvPr>
            <p:ph type="dt" sz="half" idx="10"/>
          </p:nvPr>
        </p:nvSpPr>
        <p:spPr/>
        <p:txBody>
          <a:bodyPr/>
          <a:lstStyle/>
          <a:p>
            <a:fld id="{4463C514-BA10-4794-9EDC-A87C61D293BE}" type="datetime1">
              <a:rPr lang="de-CH" smtClean="0"/>
              <a:t>24.06.2022</a:t>
            </a:fld>
            <a:endParaRPr lang="de-CH"/>
          </a:p>
        </p:txBody>
      </p:sp>
      <p:sp>
        <p:nvSpPr>
          <p:cNvPr id="5" name="Foliennummernplatzhalter 4">
            <a:extLst>
              <a:ext uri="{FF2B5EF4-FFF2-40B4-BE49-F238E27FC236}">
                <a16:creationId xmlns:a16="http://schemas.microsoft.com/office/drawing/2014/main" id="{20AE75B6-8589-8DD2-5DC2-F2A2CFB815C2}"/>
              </a:ext>
            </a:extLst>
          </p:cNvPr>
          <p:cNvSpPr>
            <a:spLocks noGrp="1"/>
          </p:cNvSpPr>
          <p:nvPr>
            <p:ph type="sldNum" sz="quarter" idx="12"/>
          </p:nvPr>
        </p:nvSpPr>
        <p:spPr/>
        <p:txBody>
          <a:bodyPr/>
          <a:lstStyle/>
          <a:p>
            <a:fld id="{0AB65F57-5F13-43A1-8316-AB5F1C205C21}" type="slidenum">
              <a:rPr lang="de-CH" smtClean="0"/>
              <a:t>21</a:t>
            </a:fld>
            <a:endParaRPr lang="de-CH"/>
          </a:p>
        </p:txBody>
      </p:sp>
    </p:spTree>
    <p:extLst>
      <p:ext uri="{BB962C8B-B14F-4D97-AF65-F5344CB8AC3E}">
        <p14:creationId xmlns:p14="http://schemas.microsoft.com/office/powerpoint/2010/main" val="3832766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E2F8F-D39D-4258-8E04-3906FDEDB69C}"/>
              </a:ext>
            </a:extLst>
          </p:cNvPr>
          <p:cNvSpPr>
            <a:spLocks noGrp="1"/>
          </p:cNvSpPr>
          <p:nvPr>
            <p:ph type="title"/>
          </p:nvPr>
        </p:nvSpPr>
        <p:spPr>
          <a:xfrm>
            <a:off x="206255" y="214697"/>
            <a:ext cx="11696988" cy="620486"/>
          </a:xfrm>
        </p:spPr>
        <p:txBody>
          <a:bodyPr>
            <a:noAutofit/>
          </a:bodyPr>
          <a:lstStyle/>
          <a:p>
            <a:r>
              <a:rPr lang="de-CH" sz="3400" b="1" dirty="0"/>
              <a:t>Vorhandene Fördermittel für erneuerbare Energien</a:t>
            </a:r>
            <a:endParaRPr lang="de-CH" sz="3400" dirty="0"/>
          </a:p>
        </p:txBody>
      </p:sp>
      <p:pic>
        <p:nvPicPr>
          <p:cNvPr id="5" name="Inhaltsplatzhalter 4">
            <a:extLst>
              <a:ext uri="{FF2B5EF4-FFF2-40B4-BE49-F238E27FC236}">
                <a16:creationId xmlns:a16="http://schemas.microsoft.com/office/drawing/2014/main" id="{7F377065-58F4-40EE-BB8A-480F7E556F0B}"/>
              </a:ext>
            </a:extLst>
          </p:cNvPr>
          <p:cNvPicPr>
            <a:picLocks noGrp="1" noChangeAspect="1"/>
          </p:cNvPicPr>
          <p:nvPr>
            <p:ph idx="1"/>
          </p:nvPr>
        </p:nvPicPr>
        <p:blipFill rotWithShape="1">
          <a:blip r:embed="rId2"/>
          <a:srcRect l="19769" t="13412" r="1933"/>
          <a:stretch/>
        </p:blipFill>
        <p:spPr>
          <a:xfrm>
            <a:off x="6096000" y="1284642"/>
            <a:ext cx="6096000" cy="5012459"/>
          </a:xfrm>
        </p:spPr>
      </p:pic>
      <p:sp>
        <p:nvSpPr>
          <p:cNvPr id="3" name="Textplatzhalter 2">
            <a:extLst>
              <a:ext uri="{FF2B5EF4-FFF2-40B4-BE49-F238E27FC236}">
                <a16:creationId xmlns:a16="http://schemas.microsoft.com/office/drawing/2014/main" id="{66DB8EBD-074E-4E4D-98C7-39272106592A}"/>
              </a:ext>
            </a:extLst>
          </p:cNvPr>
          <p:cNvSpPr>
            <a:spLocks noGrp="1"/>
          </p:cNvSpPr>
          <p:nvPr>
            <p:ph type="body" sz="half" idx="2"/>
          </p:nvPr>
        </p:nvSpPr>
        <p:spPr>
          <a:xfrm>
            <a:off x="160419" y="976544"/>
            <a:ext cx="8333875" cy="5464935"/>
          </a:xfrm>
        </p:spPr>
        <p:txBody>
          <a:bodyPr>
            <a:noAutofit/>
          </a:bodyPr>
          <a:lstStyle/>
          <a:p>
            <a:pPr marL="285750" indent="-285750">
              <a:buFont typeface="Arial" panose="020B0604020202020204" pitchFamily="34" charset="0"/>
              <a:buChar char="•"/>
            </a:pPr>
            <a:r>
              <a:rPr lang="de-CH" sz="2200" dirty="0"/>
              <a:t>Total Einnahmen 2020 von Netzzuschlag 2.3 Rp./kWh:  1.38 Mrd. CHF</a:t>
            </a:r>
          </a:p>
          <a:p>
            <a:pPr marL="285750" indent="-285750">
              <a:buFont typeface="Arial" panose="020B0604020202020204" pitchFamily="34" charset="0"/>
              <a:buChar char="•"/>
            </a:pPr>
            <a:r>
              <a:rPr lang="de-CH" sz="2200" dirty="0"/>
              <a:t>Läuft bis 2030: Einnahmen 2022-2030 total ca. 11 Mrd. CHF</a:t>
            </a:r>
          </a:p>
          <a:p>
            <a:pPr marL="285750" indent="-285750">
              <a:buFont typeface="Arial" panose="020B0604020202020204" pitchFamily="34" charset="0"/>
              <a:buChar char="•"/>
            </a:pPr>
            <a:r>
              <a:rPr lang="de-CH" sz="2200" dirty="0"/>
              <a:t>Ca. 40% zweckgebunden für </a:t>
            </a:r>
            <a:r>
              <a:rPr lang="de-CH" sz="2200" b="1" dirty="0"/>
              <a:t>Einspeisevergütungen</a:t>
            </a:r>
            <a:r>
              <a:rPr lang="de-CH" sz="2200" dirty="0"/>
              <a:t> </a:t>
            </a:r>
            <a:br>
              <a:rPr lang="de-CH" sz="2200" dirty="0"/>
            </a:br>
            <a:r>
              <a:rPr lang="de-CH" sz="2200" dirty="0"/>
              <a:t>Aber: Je höher Grosshandelspreise desto </a:t>
            </a:r>
            <a:br>
              <a:rPr lang="de-CH" sz="2200" dirty="0"/>
            </a:br>
            <a:r>
              <a:rPr lang="de-CH" sz="2200" dirty="0"/>
              <a:t>geringere Ausgaben für die Förderung. </a:t>
            </a:r>
          </a:p>
          <a:p>
            <a:pPr marL="625475" lvl="1" indent="-285750">
              <a:spcBef>
                <a:spcPts val="600"/>
              </a:spcBef>
              <a:buFont typeface="Arial" panose="020B0604020202020204" pitchFamily="34" charset="0"/>
              <a:buChar char="•"/>
            </a:pPr>
            <a:r>
              <a:rPr lang="de-CH" sz="2000" dirty="0"/>
              <a:t>Zurzeit Minderausgaben von 150 Mio. CHF/a</a:t>
            </a:r>
          </a:p>
          <a:p>
            <a:pPr marL="625475" lvl="1" indent="-285750">
              <a:buFont typeface="Arial" panose="020B0604020202020204" pitchFamily="34" charset="0"/>
              <a:buChar char="•"/>
            </a:pPr>
            <a:r>
              <a:rPr lang="de-CH" sz="2000" dirty="0"/>
              <a:t>Bis 2035/40 gegen Null strebend.</a:t>
            </a:r>
          </a:p>
          <a:p>
            <a:pPr marL="285750" indent="-285750">
              <a:buFont typeface="Arial" panose="020B0604020202020204" pitchFamily="34" charset="0"/>
              <a:buChar char="•"/>
            </a:pPr>
            <a:r>
              <a:rPr lang="de-CH" sz="2200" dirty="0"/>
              <a:t>Ca. 0.2 Rp./kWh bzw. 120 Mio. CHF/a für </a:t>
            </a:r>
            <a:br>
              <a:rPr lang="de-CH" sz="2200" dirty="0"/>
            </a:br>
            <a:r>
              <a:rPr lang="de-CH" sz="2200" b="1" dirty="0"/>
              <a:t>Befreiung Netzzuschlag «Grossverbraucher»: </a:t>
            </a:r>
          </a:p>
          <a:p>
            <a:pPr marL="625475" lvl="1" indent="-285750">
              <a:spcBef>
                <a:spcPts val="300"/>
              </a:spcBef>
              <a:spcAft>
                <a:spcPts val="300"/>
              </a:spcAft>
              <a:buFont typeface="Arial" panose="020B0604020202020204" pitchFamily="34" charset="0"/>
              <a:buChar char="•"/>
            </a:pPr>
            <a:r>
              <a:rPr lang="de-CH" sz="2000" dirty="0"/>
              <a:t>Fragwürdige Erweiterung der Anzahl Berechtigter</a:t>
            </a:r>
          </a:p>
          <a:p>
            <a:pPr marL="285750" indent="-285750">
              <a:buFont typeface="Arial" panose="020B0604020202020204" pitchFamily="34" charset="0"/>
              <a:buChar char="•"/>
            </a:pPr>
            <a:r>
              <a:rPr lang="de-CH" sz="2200" b="1" spc="-20" dirty="0"/>
              <a:t>Einmalvergütungen</a:t>
            </a:r>
            <a:r>
              <a:rPr lang="de-CH" sz="2200" spc="-20" dirty="0"/>
              <a:t>: 0.55 Rp./kWh, 330 Mio./a</a:t>
            </a:r>
            <a:r>
              <a:rPr lang="de-CH" sz="2200" dirty="0"/>
              <a:t> </a:t>
            </a:r>
          </a:p>
          <a:p>
            <a:pPr marL="285750" indent="-285750">
              <a:buFont typeface="Arial" panose="020B0604020202020204" pitchFamily="34" charset="0"/>
              <a:buChar char="•"/>
            </a:pPr>
            <a:r>
              <a:rPr lang="de-CH" sz="2200" b="1" dirty="0"/>
              <a:t>Wasserkraft</a:t>
            </a:r>
            <a:r>
              <a:rPr lang="de-CH" sz="2200" dirty="0"/>
              <a:t>: 0.45 Rp./kWh oder 270 Mio. CHF/a</a:t>
            </a:r>
          </a:p>
          <a:p>
            <a:pPr marL="625475" lvl="1" indent="-285750">
              <a:buFont typeface="Arial" panose="020B0604020202020204" pitchFamily="34" charset="0"/>
              <a:buChar char="•"/>
            </a:pPr>
            <a:r>
              <a:rPr lang="de-CH" sz="2000" dirty="0"/>
              <a:t>Marktprämie Grosswasserkraft: 0.2 Rp./kWh. </a:t>
            </a:r>
          </a:p>
          <a:p>
            <a:pPr marL="898525" lvl="2" indent="-285750">
              <a:buFont typeface="Symbol" panose="05050102010706020507" pitchFamily="18" charset="2"/>
              <a:buChar char="-"/>
            </a:pPr>
            <a:r>
              <a:rPr lang="de-CH" sz="1800" dirty="0"/>
              <a:t>Z.Zt. keine Marktprämien (120 Mio./a) nötig, da hohe Strompreise  </a:t>
            </a:r>
          </a:p>
          <a:p>
            <a:pPr marL="898525" lvl="2" indent="-285750">
              <a:buFont typeface="Symbol" panose="05050102010706020507" pitchFamily="18" charset="2"/>
              <a:buChar char="-"/>
            </a:pPr>
            <a:r>
              <a:rPr lang="de-CH" sz="1800" dirty="0"/>
              <a:t>Frage Rückerstattung: Strommarktpreis minus Marktprämie?  </a:t>
            </a:r>
          </a:p>
        </p:txBody>
      </p:sp>
      <p:sp>
        <p:nvSpPr>
          <p:cNvPr id="4" name="Datumsplatzhalter 3">
            <a:extLst>
              <a:ext uri="{FF2B5EF4-FFF2-40B4-BE49-F238E27FC236}">
                <a16:creationId xmlns:a16="http://schemas.microsoft.com/office/drawing/2014/main" id="{698370BC-45F8-96B0-57C8-F102B84F3CFD}"/>
              </a:ext>
            </a:extLst>
          </p:cNvPr>
          <p:cNvSpPr>
            <a:spLocks noGrp="1"/>
          </p:cNvSpPr>
          <p:nvPr>
            <p:ph type="dt" sz="half" idx="10"/>
          </p:nvPr>
        </p:nvSpPr>
        <p:spPr/>
        <p:txBody>
          <a:bodyPr/>
          <a:lstStyle/>
          <a:p>
            <a:fld id="{6422AA64-E397-4320-99C2-12352AC0EC02}" type="datetime1">
              <a:rPr lang="de-CH" smtClean="0"/>
              <a:t>24.06.2022</a:t>
            </a:fld>
            <a:endParaRPr lang="de-CH"/>
          </a:p>
        </p:txBody>
      </p:sp>
      <p:sp>
        <p:nvSpPr>
          <p:cNvPr id="6" name="Foliennummernplatzhalter 5">
            <a:extLst>
              <a:ext uri="{FF2B5EF4-FFF2-40B4-BE49-F238E27FC236}">
                <a16:creationId xmlns:a16="http://schemas.microsoft.com/office/drawing/2014/main" id="{32504B8B-FAB8-D65D-65B7-E86359373244}"/>
              </a:ext>
            </a:extLst>
          </p:cNvPr>
          <p:cNvSpPr>
            <a:spLocks noGrp="1"/>
          </p:cNvSpPr>
          <p:nvPr>
            <p:ph type="sldNum" sz="quarter" idx="12"/>
          </p:nvPr>
        </p:nvSpPr>
        <p:spPr/>
        <p:txBody>
          <a:bodyPr/>
          <a:lstStyle/>
          <a:p>
            <a:fld id="{0AB65F57-5F13-43A1-8316-AB5F1C205C21}" type="slidenum">
              <a:rPr lang="de-CH" smtClean="0"/>
              <a:t>22</a:t>
            </a:fld>
            <a:endParaRPr lang="de-CH"/>
          </a:p>
        </p:txBody>
      </p:sp>
    </p:spTree>
    <p:extLst>
      <p:ext uri="{BB962C8B-B14F-4D97-AF65-F5344CB8AC3E}">
        <p14:creationId xmlns:p14="http://schemas.microsoft.com/office/powerpoint/2010/main" val="832537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A34990-A487-81F2-4797-3BE650014D5E}"/>
              </a:ext>
            </a:extLst>
          </p:cNvPr>
          <p:cNvSpPr>
            <a:spLocks noGrp="1"/>
          </p:cNvSpPr>
          <p:nvPr>
            <p:ph type="title"/>
          </p:nvPr>
        </p:nvSpPr>
        <p:spPr>
          <a:xfrm>
            <a:off x="595222" y="379562"/>
            <a:ext cx="10758577" cy="719322"/>
          </a:xfrm>
        </p:spPr>
        <p:txBody>
          <a:bodyPr>
            <a:normAutofit/>
          </a:bodyPr>
          <a:lstStyle/>
          <a:p>
            <a:r>
              <a:rPr lang="de-CH" sz="3400" b="1" dirty="0"/>
              <a:t>Verfügbare Fördermittel für erneuerbare Energien ab 2022 </a:t>
            </a:r>
            <a:endParaRPr lang="de-CH" sz="3400" dirty="0"/>
          </a:p>
        </p:txBody>
      </p:sp>
      <p:sp>
        <p:nvSpPr>
          <p:cNvPr id="3" name="Inhaltsplatzhalter 2">
            <a:extLst>
              <a:ext uri="{FF2B5EF4-FFF2-40B4-BE49-F238E27FC236}">
                <a16:creationId xmlns:a16="http://schemas.microsoft.com/office/drawing/2014/main" id="{15B15418-1FA1-CC6F-D2CB-DD6E70B80A72}"/>
              </a:ext>
            </a:extLst>
          </p:cNvPr>
          <p:cNvSpPr>
            <a:spLocks noGrp="1"/>
          </p:cNvSpPr>
          <p:nvPr>
            <p:ph idx="1"/>
          </p:nvPr>
        </p:nvSpPr>
        <p:spPr>
          <a:xfrm>
            <a:off x="637675" y="1231973"/>
            <a:ext cx="11024936" cy="5246466"/>
          </a:xfrm>
        </p:spPr>
        <p:txBody>
          <a:bodyPr>
            <a:normAutofit fontScale="62500" lnSpcReduction="20000"/>
          </a:bodyPr>
          <a:lstStyle/>
          <a:p>
            <a:r>
              <a:rPr lang="de-CH" dirty="0"/>
              <a:t>Einmalvergütungen </a:t>
            </a:r>
            <a:r>
              <a:rPr lang="de-CH" sz="2800" dirty="0"/>
              <a:t>2022: 			</a:t>
            </a:r>
            <a:r>
              <a:rPr lang="de-CH" sz="2400" dirty="0"/>
              <a:t>		                                                </a:t>
            </a:r>
            <a:r>
              <a:rPr lang="de-CH" dirty="0"/>
              <a:t>330 Mio. CHF/a</a:t>
            </a:r>
            <a:endParaRPr lang="de-CH" sz="2400" dirty="0"/>
          </a:p>
          <a:p>
            <a:r>
              <a:rPr lang="de-CH" dirty="0"/>
              <a:t>Wasserkraft: 						                                       270 Mio. CHF/a </a:t>
            </a:r>
          </a:p>
          <a:p>
            <a:r>
              <a:rPr lang="de-CH" dirty="0"/>
              <a:t>Minderausgaben KEV und Marktprämien wegen höheren </a:t>
            </a:r>
            <a:r>
              <a:rPr lang="de-CH" dirty="0" err="1"/>
              <a:t>Grosshandelpreisen</a:t>
            </a:r>
            <a:r>
              <a:rPr lang="de-CH" dirty="0"/>
              <a:t>	     270 Mio. CHF/a</a:t>
            </a:r>
          </a:p>
          <a:p>
            <a:pPr lvl="1">
              <a:lnSpc>
                <a:spcPct val="100000"/>
              </a:lnSpc>
            </a:pPr>
            <a:r>
              <a:rPr lang="de-CH" dirty="0"/>
              <a:t>Einsparungen Fördermittel Anlagen Erneuerbare Energien   	                                       150 Mio. CHF/a</a:t>
            </a:r>
          </a:p>
          <a:p>
            <a:pPr lvl="1">
              <a:lnSpc>
                <a:spcPct val="100000"/>
              </a:lnSpc>
            </a:pPr>
            <a:r>
              <a:rPr lang="de-CH" dirty="0"/>
              <a:t>Einsparungen Marktprämie  	                                                                                  120 Mio. CHF/a</a:t>
            </a:r>
          </a:p>
          <a:p>
            <a:pPr>
              <a:spcBef>
                <a:spcPts val="1800"/>
              </a:spcBef>
            </a:pPr>
            <a:r>
              <a:rPr lang="de-CH" dirty="0"/>
              <a:t>Aktuelle Reserve Fördermittel BFE 2022 (R. Rechsteiner)                                                         1’500 Mio. CHF </a:t>
            </a:r>
          </a:p>
          <a:p>
            <a:pPr>
              <a:spcBef>
                <a:spcPts val="1800"/>
              </a:spcBef>
            </a:pPr>
            <a:r>
              <a:rPr lang="de-CH" dirty="0"/>
              <a:t>Total Mittel 2022 </a:t>
            </a:r>
          </a:p>
          <a:p>
            <a:pPr lvl="1">
              <a:lnSpc>
                <a:spcPct val="100000"/>
              </a:lnSpc>
            </a:pPr>
            <a:r>
              <a:rPr lang="de-CH" dirty="0"/>
              <a:t>Ohne Reserve BFE 						                              870 Mio. CHF	   </a:t>
            </a:r>
          </a:p>
          <a:p>
            <a:pPr lvl="1">
              <a:lnSpc>
                <a:spcPct val="100000"/>
              </a:lnSpc>
            </a:pPr>
            <a:r>
              <a:rPr lang="de-CH" dirty="0"/>
              <a:t>Inkl. Reserve BFE					  	                           2’370 Mio. CHF</a:t>
            </a:r>
          </a:p>
          <a:p>
            <a:pPr>
              <a:spcBef>
                <a:spcPts val="1800"/>
              </a:spcBef>
            </a:pPr>
            <a:r>
              <a:rPr lang="de-CH" dirty="0"/>
              <a:t>Entwicklung in den kommenden Jahren offen:</a:t>
            </a:r>
          </a:p>
          <a:p>
            <a:pPr lvl="1">
              <a:lnSpc>
                <a:spcPct val="110000"/>
              </a:lnSpc>
            </a:pPr>
            <a:r>
              <a:rPr lang="de-CH" dirty="0"/>
              <a:t>2023/2024 Weitere Zusatzeinnahmen sehr wahrscheinlich, da hohe Preise am Strommarkt erwartet werden</a:t>
            </a:r>
          </a:p>
          <a:p>
            <a:pPr lvl="1">
              <a:lnSpc>
                <a:spcPct val="110000"/>
              </a:lnSpc>
            </a:pPr>
            <a:r>
              <a:rPr lang="de-CH" dirty="0"/>
              <a:t>Ab ca. 2025/26 können Strommarktpreise wieder sinken. Entwicklung ungewiss: Spekulation.</a:t>
            </a:r>
          </a:p>
          <a:p>
            <a:pPr lvl="1">
              <a:lnSpc>
                <a:spcPct val="110000"/>
              </a:lnSpc>
            </a:pPr>
            <a:r>
              <a:rPr lang="de-CH" dirty="0"/>
              <a:t>Grosshandelspreisbedingte Einsparungen Fördermittel fallen weg: Einnahmen sinken auf ca. 600 Mio. CHF/a frei verfügbare Mittel.</a:t>
            </a:r>
          </a:p>
          <a:p>
            <a:pPr lvl="1">
              <a:lnSpc>
                <a:spcPct val="110000"/>
              </a:lnSpc>
            </a:pPr>
            <a:r>
              <a:rPr lang="de-CH" dirty="0"/>
              <a:t>Ausgaben für Einspeisevergütungen sinken bis 2035/2040 gegen Null </a:t>
            </a:r>
          </a:p>
          <a:p>
            <a:pPr lvl="1">
              <a:lnSpc>
                <a:spcPct val="110000"/>
              </a:lnSpc>
            </a:pPr>
            <a:r>
              <a:rPr lang="de-CH" dirty="0"/>
              <a:t>Vorgaben Rückliefertarife können nach Marktöffnung für EVU nicht überwälzbaren Zusatzaufwand bedeuten: Fondslösung schaffen.</a:t>
            </a:r>
          </a:p>
          <a:p>
            <a:pPr lvl="1">
              <a:lnSpc>
                <a:spcPct val="110000"/>
              </a:lnSpc>
            </a:pPr>
            <a:r>
              <a:rPr lang="de-CH" dirty="0"/>
              <a:t>Simulationen nötig  </a:t>
            </a:r>
          </a:p>
        </p:txBody>
      </p:sp>
      <p:sp>
        <p:nvSpPr>
          <p:cNvPr id="4" name="Datumsplatzhalter 3">
            <a:extLst>
              <a:ext uri="{FF2B5EF4-FFF2-40B4-BE49-F238E27FC236}">
                <a16:creationId xmlns:a16="http://schemas.microsoft.com/office/drawing/2014/main" id="{A14A4ADF-A5BC-D21B-CFA6-1CC58B3E23E5}"/>
              </a:ext>
            </a:extLst>
          </p:cNvPr>
          <p:cNvSpPr>
            <a:spLocks noGrp="1"/>
          </p:cNvSpPr>
          <p:nvPr>
            <p:ph type="dt" sz="half" idx="10"/>
          </p:nvPr>
        </p:nvSpPr>
        <p:spPr/>
        <p:txBody>
          <a:bodyPr/>
          <a:lstStyle/>
          <a:p>
            <a:fld id="{79F77E61-52D8-4EEB-9A4F-64EA84214F2F}" type="datetime1">
              <a:rPr lang="de-CH" smtClean="0"/>
              <a:t>24.06.2022</a:t>
            </a:fld>
            <a:endParaRPr lang="de-CH"/>
          </a:p>
        </p:txBody>
      </p:sp>
      <p:sp>
        <p:nvSpPr>
          <p:cNvPr id="5" name="Foliennummernplatzhalter 4">
            <a:extLst>
              <a:ext uri="{FF2B5EF4-FFF2-40B4-BE49-F238E27FC236}">
                <a16:creationId xmlns:a16="http://schemas.microsoft.com/office/drawing/2014/main" id="{F879E02B-4F8E-D6A9-F5DA-20E56B4972FE}"/>
              </a:ext>
            </a:extLst>
          </p:cNvPr>
          <p:cNvSpPr>
            <a:spLocks noGrp="1"/>
          </p:cNvSpPr>
          <p:nvPr>
            <p:ph type="sldNum" sz="quarter" idx="12"/>
          </p:nvPr>
        </p:nvSpPr>
        <p:spPr/>
        <p:txBody>
          <a:bodyPr/>
          <a:lstStyle/>
          <a:p>
            <a:fld id="{0AB65F57-5F13-43A1-8316-AB5F1C205C21}" type="slidenum">
              <a:rPr lang="de-CH" smtClean="0"/>
              <a:t>23</a:t>
            </a:fld>
            <a:endParaRPr lang="de-CH"/>
          </a:p>
        </p:txBody>
      </p:sp>
    </p:spTree>
    <p:extLst>
      <p:ext uri="{BB962C8B-B14F-4D97-AF65-F5344CB8AC3E}">
        <p14:creationId xmlns:p14="http://schemas.microsoft.com/office/powerpoint/2010/main" val="3379127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87C676-6D26-4C46-B1E0-68DF13F4362F}"/>
              </a:ext>
            </a:extLst>
          </p:cNvPr>
          <p:cNvSpPr>
            <a:spLocks noGrp="1"/>
          </p:cNvSpPr>
          <p:nvPr>
            <p:ph type="title"/>
          </p:nvPr>
        </p:nvSpPr>
        <p:spPr>
          <a:xfrm>
            <a:off x="231823" y="252831"/>
            <a:ext cx="11871234" cy="765843"/>
          </a:xfrm>
        </p:spPr>
        <p:txBody>
          <a:bodyPr>
            <a:noAutofit/>
          </a:bodyPr>
          <a:lstStyle/>
          <a:p>
            <a:r>
              <a:rPr lang="de-CH" sz="3400" b="1" dirty="0"/>
              <a:t>Förder-Mittelbedarf für PV, Wasser, Wind, Biomasse ?    </a:t>
            </a:r>
          </a:p>
        </p:txBody>
      </p:sp>
      <p:sp>
        <p:nvSpPr>
          <p:cNvPr id="3" name="Inhaltsplatzhalter 2">
            <a:extLst>
              <a:ext uri="{FF2B5EF4-FFF2-40B4-BE49-F238E27FC236}">
                <a16:creationId xmlns:a16="http://schemas.microsoft.com/office/drawing/2014/main" id="{72A02862-826C-422F-A0A2-114DABAF43EA}"/>
              </a:ext>
            </a:extLst>
          </p:cNvPr>
          <p:cNvSpPr>
            <a:spLocks noGrp="1"/>
          </p:cNvSpPr>
          <p:nvPr>
            <p:ph idx="1"/>
          </p:nvPr>
        </p:nvSpPr>
        <p:spPr>
          <a:xfrm>
            <a:off x="233679" y="1018674"/>
            <a:ext cx="11914777" cy="5639301"/>
          </a:xfrm>
        </p:spPr>
        <p:txBody>
          <a:bodyPr>
            <a:normAutofit fontScale="92500" lnSpcReduction="20000"/>
          </a:bodyPr>
          <a:lstStyle/>
          <a:p>
            <a:pPr>
              <a:lnSpc>
                <a:spcPct val="110000"/>
              </a:lnSpc>
            </a:pPr>
            <a:r>
              <a:rPr lang="de-CH" sz="2400" dirty="0"/>
              <a:t>Fördermittelbedarf PV 2022-2035 bei </a:t>
            </a:r>
            <a:r>
              <a:rPr lang="de-CH" sz="1600" b="1" dirty="0">
                <a:sym typeface="Symbol" panose="05050102010706020507" pitchFamily="18" charset="2"/>
              </a:rPr>
              <a:t> </a:t>
            </a:r>
            <a:r>
              <a:rPr lang="de-CH" sz="2400" dirty="0"/>
              <a:t>15% Förderung für zusätzliche 35 TWh/a PV: Ca. 7.1 Mrd. CHF, bei </a:t>
            </a:r>
            <a:r>
              <a:rPr lang="de-CH" sz="1600" b="1" dirty="0">
                <a:sym typeface="Symbol" panose="05050102010706020507" pitchFamily="18" charset="2"/>
              </a:rPr>
              <a:t></a:t>
            </a:r>
            <a:r>
              <a:rPr lang="de-CH" sz="2400" b="1" dirty="0">
                <a:sym typeface="Symbol" panose="05050102010706020507" pitchFamily="18" charset="2"/>
              </a:rPr>
              <a:t> </a:t>
            </a:r>
            <a:r>
              <a:rPr lang="de-CH" sz="2400" dirty="0"/>
              <a:t>25% Förderung: 11.8 Mrd. CHF. </a:t>
            </a:r>
          </a:p>
          <a:p>
            <a:r>
              <a:rPr lang="de-CH" sz="2400" dirty="0"/>
              <a:t>Förder-Mittelbedarf für Windkraft, Wasser, Biomasse: </a:t>
            </a:r>
          </a:p>
          <a:p>
            <a:pPr lvl="1">
              <a:lnSpc>
                <a:spcPct val="110000"/>
              </a:lnSpc>
            </a:pPr>
            <a:r>
              <a:rPr lang="de-CH" sz="2000" spc="-20" dirty="0"/>
              <a:t>Bei gleichem Fördersatz pro kWh wie PV und 15% PV-Förderung: 1 Mrd. CHF bis 2035, (25% Förderung: 1.65 Mrd.) </a:t>
            </a:r>
          </a:p>
          <a:p>
            <a:pPr lvl="1">
              <a:lnSpc>
                <a:spcPct val="110000"/>
              </a:lnSpc>
            </a:pPr>
            <a:r>
              <a:rPr lang="de-CH" sz="2000" dirty="0"/>
              <a:t>Aber: Wind, Biomasse und v.a. Wasserkraft haben rund doppelt so hohen spezifischen Förderbedarf wie PV</a:t>
            </a:r>
          </a:p>
          <a:p>
            <a:pPr lvl="1">
              <a:lnSpc>
                <a:spcPct val="110000"/>
              </a:lnSpc>
            </a:pPr>
            <a:r>
              <a:rPr lang="de-CH" sz="2000" dirty="0"/>
              <a:t>5 TWh/a erfordern daher Fördermittel von bis 2 Mrd. CHF (bzw. bei 25% Förderung 3.3 Mrd. CHF) bis 2035. </a:t>
            </a:r>
          </a:p>
          <a:p>
            <a:pPr>
              <a:lnSpc>
                <a:spcPct val="110000"/>
              </a:lnSpc>
              <a:spcBef>
                <a:spcPts val="1200"/>
              </a:spcBef>
            </a:pPr>
            <a:r>
              <a:rPr lang="de-CH" sz="2200" dirty="0"/>
              <a:t>Förderbedarf PV, Wind, Wasserkraft, Biomasse total 2022-2035: </a:t>
            </a:r>
          </a:p>
          <a:p>
            <a:pPr lvl="1">
              <a:lnSpc>
                <a:spcPct val="110000"/>
              </a:lnSpc>
            </a:pPr>
            <a:r>
              <a:rPr lang="de-CH" sz="2000" dirty="0"/>
              <a:t>Bei 15% Förderung: ca.</a:t>
            </a:r>
            <a:r>
              <a:rPr lang="de-CH" sz="2000" b="1" dirty="0"/>
              <a:t> 8 Mrd. </a:t>
            </a:r>
            <a:r>
              <a:rPr lang="de-CH" sz="2000" dirty="0"/>
              <a:t>bis</a:t>
            </a:r>
            <a:r>
              <a:rPr lang="de-CH" sz="2000" b="1" dirty="0"/>
              <a:t> 9 Mrd. CHF </a:t>
            </a:r>
            <a:r>
              <a:rPr lang="de-CH" sz="2000" dirty="0"/>
              <a:t>oder durchschnittlich ca. </a:t>
            </a:r>
            <a:r>
              <a:rPr lang="de-CH" sz="2000" b="1" dirty="0"/>
              <a:t>615</a:t>
            </a:r>
            <a:r>
              <a:rPr lang="de-CH" sz="2000" dirty="0"/>
              <a:t> bis</a:t>
            </a:r>
            <a:r>
              <a:rPr lang="de-CH" sz="2000" b="1" dirty="0"/>
              <a:t> 692 Mio. CHF </a:t>
            </a:r>
            <a:r>
              <a:rPr lang="de-CH" sz="2000" dirty="0"/>
              <a:t>pro Jahr</a:t>
            </a:r>
          </a:p>
          <a:p>
            <a:pPr lvl="1">
              <a:lnSpc>
                <a:spcPct val="110000"/>
              </a:lnSpc>
            </a:pPr>
            <a:r>
              <a:rPr lang="de-CH" sz="2000" dirty="0"/>
              <a:t>Bei 25% Förderung: ca.</a:t>
            </a:r>
            <a:r>
              <a:rPr lang="de-CH" sz="2000" b="1" dirty="0"/>
              <a:t> 13.3 Mrd. </a:t>
            </a:r>
            <a:r>
              <a:rPr lang="de-CH" sz="2000" dirty="0"/>
              <a:t>bis</a:t>
            </a:r>
            <a:r>
              <a:rPr lang="de-CH" sz="2000" b="1" dirty="0"/>
              <a:t> 14.6 Mrd. CHF </a:t>
            </a:r>
            <a:r>
              <a:rPr lang="de-CH" sz="2000" dirty="0"/>
              <a:t>oder durchschnittlich ca. </a:t>
            </a:r>
            <a:r>
              <a:rPr lang="de-CH" sz="2000" b="1" dirty="0"/>
              <a:t>1’020 </a:t>
            </a:r>
            <a:r>
              <a:rPr lang="de-CH" sz="2000" dirty="0"/>
              <a:t>bis</a:t>
            </a:r>
            <a:r>
              <a:rPr lang="de-CH" sz="2000" b="1" dirty="0"/>
              <a:t> 1’120 Mio. CHF pro Jahr </a:t>
            </a:r>
            <a:r>
              <a:rPr lang="de-CH" sz="2000" dirty="0"/>
              <a:t> </a:t>
            </a:r>
          </a:p>
          <a:p>
            <a:r>
              <a:rPr lang="de-CH" sz="2200" b="1" dirty="0"/>
              <a:t>Fazit:</a:t>
            </a:r>
            <a:r>
              <a:rPr lang="de-CH" sz="2400" b="1" dirty="0"/>
              <a:t> </a:t>
            </a:r>
          </a:p>
          <a:p>
            <a:pPr lvl="1">
              <a:lnSpc>
                <a:spcPct val="110000"/>
              </a:lnSpc>
              <a:spcBef>
                <a:spcPts val="0"/>
              </a:spcBef>
            </a:pPr>
            <a:r>
              <a:rPr lang="de-CH" sz="1900" dirty="0"/>
              <a:t>In den kommenden 2-4 Jahren sind genügend Fördermittel vorhanden. Ein forcierter Ausbau (v.a. PV) bis 2025 ist möglich und sinnvoll. Wachstum pro Jahr 20-50 Prozent. (S. Folien Seite 26 zu PV-Wachstum). </a:t>
            </a:r>
          </a:p>
          <a:p>
            <a:pPr lvl="1">
              <a:lnSpc>
                <a:spcPct val="110000"/>
              </a:lnSpc>
            </a:pPr>
            <a:r>
              <a:rPr lang="de-CH" sz="1900" dirty="0"/>
              <a:t>Bei deutlich höherem Subventionsbedarf (bei tieferen Marktpreisen) oder bei einem grösseren Anteil für wenig rentable Anlagen </a:t>
            </a:r>
            <a:r>
              <a:rPr lang="de-CH" sz="1900" dirty="0">
                <a:sym typeface="Wingdings" panose="05000000000000000000" pitchFamily="2" charset="2"/>
              </a:rPr>
              <a:t></a:t>
            </a:r>
            <a:r>
              <a:rPr lang="de-CH" sz="1900" dirty="0"/>
              <a:t>  rasch Finanzierungslücke</a:t>
            </a:r>
          </a:p>
          <a:p>
            <a:pPr lvl="1">
              <a:lnSpc>
                <a:spcPct val="110000"/>
              </a:lnSpc>
            </a:pPr>
            <a:r>
              <a:rPr lang="de-CH" sz="1900" dirty="0"/>
              <a:t>Die mittel- längerfristige Entwicklung ab 2025 hängt u.a. von Grosshandelspreisen am Strommarkt ab:</a:t>
            </a:r>
          </a:p>
          <a:p>
            <a:pPr lvl="2">
              <a:lnSpc>
                <a:spcPct val="100000"/>
              </a:lnSpc>
            </a:pPr>
            <a:r>
              <a:rPr lang="de-CH" sz="1900" dirty="0"/>
              <a:t>Je stärker Marktpreis sinkt desto eher entsteht eine Finanzierungslücke.</a:t>
            </a:r>
          </a:p>
          <a:p>
            <a:pPr marL="1163638" indent="-265113">
              <a:lnSpc>
                <a:spcPct val="100000"/>
              </a:lnSpc>
              <a:spcBef>
                <a:spcPts val="600"/>
              </a:spcBef>
            </a:pPr>
            <a:r>
              <a:rPr lang="de-CH" sz="1900" dirty="0"/>
              <a:t>Dann werden Zusatzfinanzierungen von ca. 200-500 Mio. CHF/Jahr benötigt (nicht 5-7 Mrd. CHF/a!).</a:t>
            </a:r>
          </a:p>
        </p:txBody>
      </p:sp>
      <p:sp>
        <p:nvSpPr>
          <p:cNvPr id="4" name="Datumsplatzhalter 3">
            <a:extLst>
              <a:ext uri="{FF2B5EF4-FFF2-40B4-BE49-F238E27FC236}">
                <a16:creationId xmlns:a16="http://schemas.microsoft.com/office/drawing/2014/main" id="{093B4C95-3C6E-A819-26FC-3B978435302B}"/>
              </a:ext>
            </a:extLst>
          </p:cNvPr>
          <p:cNvSpPr>
            <a:spLocks noGrp="1"/>
          </p:cNvSpPr>
          <p:nvPr>
            <p:ph type="dt" sz="half" idx="10"/>
          </p:nvPr>
        </p:nvSpPr>
        <p:spPr/>
        <p:txBody>
          <a:bodyPr/>
          <a:lstStyle/>
          <a:p>
            <a:fld id="{D681902D-C9A9-4383-B9E1-09BEA4E05ACC}" type="datetime1">
              <a:rPr lang="de-CH" smtClean="0"/>
              <a:t>24.06.2022</a:t>
            </a:fld>
            <a:endParaRPr lang="de-CH"/>
          </a:p>
        </p:txBody>
      </p:sp>
      <p:sp>
        <p:nvSpPr>
          <p:cNvPr id="5" name="Foliennummernplatzhalter 4">
            <a:extLst>
              <a:ext uri="{FF2B5EF4-FFF2-40B4-BE49-F238E27FC236}">
                <a16:creationId xmlns:a16="http://schemas.microsoft.com/office/drawing/2014/main" id="{609F2889-05E1-1AE1-56B9-5D42510085D0}"/>
              </a:ext>
            </a:extLst>
          </p:cNvPr>
          <p:cNvSpPr>
            <a:spLocks noGrp="1"/>
          </p:cNvSpPr>
          <p:nvPr>
            <p:ph type="sldNum" sz="quarter" idx="12"/>
          </p:nvPr>
        </p:nvSpPr>
        <p:spPr/>
        <p:txBody>
          <a:bodyPr/>
          <a:lstStyle/>
          <a:p>
            <a:fld id="{0AB65F57-5F13-43A1-8316-AB5F1C205C21}" type="slidenum">
              <a:rPr lang="de-CH" smtClean="0"/>
              <a:t>24</a:t>
            </a:fld>
            <a:endParaRPr lang="de-CH"/>
          </a:p>
        </p:txBody>
      </p:sp>
    </p:spTree>
    <p:extLst>
      <p:ext uri="{BB962C8B-B14F-4D97-AF65-F5344CB8AC3E}">
        <p14:creationId xmlns:p14="http://schemas.microsoft.com/office/powerpoint/2010/main" val="283320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630E77-DC9A-1E63-D656-C320A9EACA92}"/>
              </a:ext>
            </a:extLst>
          </p:cNvPr>
          <p:cNvSpPr>
            <a:spLocks noGrp="1"/>
          </p:cNvSpPr>
          <p:nvPr>
            <p:ph type="title"/>
          </p:nvPr>
        </p:nvSpPr>
        <p:spPr>
          <a:xfrm>
            <a:off x="541538" y="365126"/>
            <a:ext cx="11409830" cy="1046580"/>
          </a:xfrm>
        </p:spPr>
        <p:txBody>
          <a:bodyPr>
            <a:noAutofit/>
          </a:bodyPr>
          <a:lstStyle/>
          <a:p>
            <a:r>
              <a:rPr lang="de-CH" sz="3400" b="1" dirty="0"/>
              <a:t>Notwendige Korrekturen Energieperspektiven 2050+  - </a:t>
            </a:r>
            <a:br>
              <a:rPr lang="de-CH" sz="3400" b="1" dirty="0"/>
            </a:br>
            <a:r>
              <a:rPr lang="de-CH" sz="3400" b="1" dirty="0"/>
              <a:t>neue Ausbauziele erneuerbare Energien gem. Energiegesetz</a:t>
            </a:r>
            <a:endParaRPr lang="de-CH" sz="3400" dirty="0"/>
          </a:p>
        </p:txBody>
      </p:sp>
      <p:sp>
        <p:nvSpPr>
          <p:cNvPr id="3" name="Inhaltsplatzhalter 2">
            <a:extLst>
              <a:ext uri="{FF2B5EF4-FFF2-40B4-BE49-F238E27FC236}">
                <a16:creationId xmlns:a16="http://schemas.microsoft.com/office/drawing/2014/main" id="{46EEF063-3025-7766-DFF9-87E4E4FE7CBD}"/>
              </a:ext>
            </a:extLst>
          </p:cNvPr>
          <p:cNvSpPr>
            <a:spLocks noGrp="1"/>
          </p:cNvSpPr>
          <p:nvPr>
            <p:ph idx="1"/>
          </p:nvPr>
        </p:nvSpPr>
        <p:spPr>
          <a:xfrm>
            <a:off x="541537" y="1568278"/>
            <a:ext cx="11252897" cy="4864609"/>
          </a:xfrm>
        </p:spPr>
        <p:txBody>
          <a:bodyPr>
            <a:normAutofit fontScale="77500" lnSpcReduction="20000"/>
          </a:bodyPr>
          <a:lstStyle/>
          <a:p>
            <a:pPr>
              <a:spcBef>
                <a:spcPts val="1800"/>
              </a:spcBef>
            </a:pPr>
            <a:r>
              <a:rPr lang="de-CH" sz="3100" dirty="0"/>
              <a:t>Bisherige Zielsetzung bisher 11.4 TWh/a bis 2035 gemäss Mantelerlass neu 17 TWh/a  </a:t>
            </a:r>
          </a:p>
          <a:p>
            <a:pPr>
              <a:spcBef>
                <a:spcPts val="1800"/>
              </a:spcBef>
            </a:pPr>
            <a:r>
              <a:rPr lang="de-CH" sz="3100" dirty="0"/>
              <a:t>Erforderliche Zielsetzungen: Zubau +35 bzw. +40 TWh/a bis 2035. Wieso?</a:t>
            </a:r>
          </a:p>
          <a:p>
            <a:pPr marL="809625" lvl="1" indent="-352425">
              <a:lnSpc>
                <a:spcPct val="110000"/>
              </a:lnSpc>
              <a:spcBef>
                <a:spcPts val="1200"/>
              </a:spcBef>
              <a:buFont typeface="Symbol" panose="05050102010706020507" pitchFamily="18" charset="2"/>
              <a:buChar char="-"/>
            </a:pPr>
            <a:r>
              <a:rPr lang="de-CH" sz="2800" dirty="0"/>
              <a:t>Einhaltung Klimaziele gemäss Folien 7/8</a:t>
            </a:r>
          </a:p>
          <a:p>
            <a:pPr marL="809625" lvl="1" indent="-352425">
              <a:lnSpc>
                <a:spcPct val="110000"/>
              </a:lnSpc>
              <a:spcBef>
                <a:spcPts val="1200"/>
              </a:spcBef>
              <a:buFont typeface="Symbol" panose="05050102010706020507" pitchFamily="18" charset="2"/>
              <a:buChar char="-"/>
            </a:pPr>
            <a:r>
              <a:rPr lang="de-CH" sz="2800" dirty="0"/>
              <a:t>Keine Gaskraftwerke als Reserve für Notsituationen, hingegen Notstromversorgung mit (gut speicherbarem) Öl, </a:t>
            </a:r>
            <a:r>
              <a:rPr lang="de-CH" sz="2800" dirty="0" err="1"/>
              <a:t>Synfuel</a:t>
            </a:r>
            <a:r>
              <a:rPr lang="de-CH" sz="2800" dirty="0"/>
              <a:t>. Siehe Folie 36/37.</a:t>
            </a:r>
          </a:p>
          <a:p>
            <a:pPr marL="809625" lvl="1" indent="-352425">
              <a:lnSpc>
                <a:spcPct val="110000"/>
              </a:lnSpc>
              <a:spcBef>
                <a:spcPts val="1200"/>
              </a:spcBef>
              <a:buFont typeface="Symbol" panose="05050102010706020507" pitchFamily="18" charset="2"/>
              <a:buChar char="-"/>
            </a:pPr>
            <a:r>
              <a:rPr lang="de-CH" sz="2800" dirty="0"/>
              <a:t>Geordneter Ausstieg AKW ohne weitere Subventionen.</a:t>
            </a:r>
          </a:p>
          <a:p>
            <a:pPr marL="809625" lvl="1" indent="-352425">
              <a:lnSpc>
                <a:spcPct val="110000"/>
              </a:lnSpc>
              <a:spcBef>
                <a:spcPts val="1200"/>
              </a:spcBef>
              <a:buFont typeface="Symbol" panose="05050102010706020507" pitchFamily="18" charset="2"/>
              <a:buChar char="-"/>
            </a:pPr>
            <a:r>
              <a:rPr lang="de-CH" sz="2800" dirty="0"/>
              <a:t>Weniger Importe: Keine (geplante) Importstrategie, aber internationalen Strom-Austausch anstreben: Überschüsse (v.a. Windkraft im Winter) können zu tiefen Preisen gekauft und in Spitzenzeiten verkauft werden.</a:t>
            </a:r>
          </a:p>
          <a:p>
            <a:pPr marL="809625" lvl="1" indent="-352425">
              <a:lnSpc>
                <a:spcPct val="110000"/>
              </a:lnSpc>
              <a:spcBef>
                <a:spcPts val="1200"/>
              </a:spcBef>
              <a:buFont typeface="Symbol" panose="05050102010706020507" pitchFamily="18" charset="2"/>
              <a:buChar char="-"/>
            </a:pPr>
            <a:r>
              <a:rPr lang="de-CH" sz="2800" dirty="0"/>
              <a:t>Alle Technologien – neben PV – gleichwertig angehen: Im Prinzip sind kostengünstige Potentiale prioritär anzugehen.</a:t>
            </a:r>
          </a:p>
          <a:p>
            <a:endParaRPr lang="de-CH" dirty="0"/>
          </a:p>
        </p:txBody>
      </p:sp>
      <p:sp>
        <p:nvSpPr>
          <p:cNvPr id="4" name="Datumsplatzhalter 3">
            <a:extLst>
              <a:ext uri="{FF2B5EF4-FFF2-40B4-BE49-F238E27FC236}">
                <a16:creationId xmlns:a16="http://schemas.microsoft.com/office/drawing/2014/main" id="{AAFF3566-2E8C-C3F3-4CB9-4A2509EA2F04}"/>
              </a:ext>
            </a:extLst>
          </p:cNvPr>
          <p:cNvSpPr>
            <a:spLocks noGrp="1"/>
          </p:cNvSpPr>
          <p:nvPr>
            <p:ph type="dt" sz="half" idx="10"/>
          </p:nvPr>
        </p:nvSpPr>
        <p:spPr/>
        <p:txBody>
          <a:bodyPr/>
          <a:lstStyle/>
          <a:p>
            <a:fld id="{1F3C5829-0005-4EE2-A453-9AB964AD1C26}" type="datetime1">
              <a:rPr lang="de-CH" smtClean="0"/>
              <a:t>24.06.2022</a:t>
            </a:fld>
            <a:endParaRPr lang="de-CH"/>
          </a:p>
        </p:txBody>
      </p:sp>
      <p:sp>
        <p:nvSpPr>
          <p:cNvPr id="5" name="Foliennummernplatzhalter 4">
            <a:extLst>
              <a:ext uri="{FF2B5EF4-FFF2-40B4-BE49-F238E27FC236}">
                <a16:creationId xmlns:a16="http://schemas.microsoft.com/office/drawing/2014/main" id="{50CC4BC9-1A7D-0969-EE34-B98B671C82EA}"/>
              </a:ext>
            </a:extLst>
          </p:cNvPr>
          <p:cNvSpPr>
            <a:spLocks noGrp="1"/>
          </p:cNvSpPr>
          <p:nvPr>
            <p:ph type="sldNum" sz="quarter" idx="12"/>
          </p:nvPr>
        </p:nvSpPr>
        <p:spPr/>
        <p:txBody>
          <a:bodyPr/>
          <a:lstStyle/>
          <a:p>
            <a:fld id="{0AB65F57-5F13-43A1-8316-AB5F1C205C21}" type="slidenum">
              <a:rPr lang="de-CH" smtClean="0"/>
              <a:t>25</a:t>
            </a:fld>
            <a:endParaRPr lang="de-CH"/>
          </a:p>
        </p:txBody>
      </p:sp>
    </p:spTree>
    <p:extLst>
      <p:ext uri="{BB962C8B-B14F-4D97-AF65-F5344CB8AC3E}">
        <p14:creationId xmlns:p14="http://schemas.microsoft.com/office/powerpoint/2010/main" val="1396441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10E5D-C66D-4FBF-A2C6-9DC3FE4877BF}"/>
              </a:ext>
            </a:extLst>
          </p:cNvPr>
          <p:cNvSpPr>
            <a:spLocks noGrp="1"/>
          </p:cNvSpPr>
          <p:nvPr>
            <p:ph type="title"/>
          </p:nvPr>
        </p:nvSpPr>
        <p:spPr>
          <a:xfrm>
            <a:off x="457200" y="365126"/>
            <a:ext cx="11734800" cy="1038558"/>
          </a:xfrm>
        </p:spPr>
        <p:txBody>
          <a:bodyPr>
            <a:noAutofit/>
          </a:bodyPr>
          <a:lstStyle/>
          <a:p>
            <a:r>
              <a:rPr lang="de-CH" sz="3200" b="1" dirty="0"/>
              <a:t>35 TWh PV-Zubau bis 2035: PV-Wachstum 2022 ca. +50% </a:t>
            </a:r>
            <a:br>
              <a:rPr lang="de-CH" sz="3200" b="1" dirty="0"/>
            </a:br>
            <a:r>
              <a:rPr lang="de-CH" sz="3200" b="1" dirty="0"/>
              <a:t>ab 2025 ca. +16 % pro Jahr</a:t>
            </a:r>
          </a:p>
        </p:txBody>
      </p:sp>
      <p:sp>
        <p:nvSpPr>
          <p:cNvPr id="3" name="Inhaltsplatzhalter 2">
            <a:extLst>
              <a:ext uri="{FF2B5EF4-FFF2-40B4-BE49-F238E27FC236}">
                <a16:creationId xmlns:a16="http://schemas.microsoft.com/office/drawing/2014/main" id="{7708CA9E-67A7-4F72-8360-B10C8AC3F827}"/>
              </a:ext>
            </a:extLst>
          </p:cNvPr>
          <p:cNvSpPr>
            <a:spLocks noGrp="1"/>
          </p:cNvSpPr>
          <p:nvPr>
            <p:ph idx="1"/>
          </p:nvPr>
        </p:nvSpPr>
        <p:spPr>
          <a:xfrm>
            <a:off x="8759686" y="1437739"/>
            <a:ext cx="3226905" cy="4317694"/>
          </a:xfrm>
        </p:spPr>
        <p:txBody>
          <a:bodyPr>
            <a:normAutofit/>
          </a:bodyPr>
          <a:lstStyle/>
          <a:p>
            <a:pPr marL="0" indent="0">
              <a:buNone/>
            </a:pPr>
            <a:r>
              <a:rPr lang="de-CH" sz="2400" dirty="0"/>
              <a:t>PV-Zubau 2022-2035</a:t>
            </a:r>
          </a:p>
          <a:p>
            <a:pPr marL="0" indent="0">
              <a:buNone/>
            </a:pPr>
            <a:r>
              <a:rPr lang="de-CH" sz="2000" dirty="0"/>
              <a:t>Stand PV Ende 2021: </a:t>
            </a:r>
            <a:br>
              <a:rPr lang="de-CH" sz="2000" dirty="0"/>
            </a:br>
            <a:r>
              <a:rPr lang="de-CH" sz="2000" dirty="0"/>
              <a:t>3.8 TWh/a</a:t>
            </a:r>
          </a:p>
          <a:p>
            <a:pPr marL="0" indent="0">
              <a:buNone/>
            </a:pPr>
            <a:r>
              <a:rPr lang="de-CH" sz="2000" dirty="0"/>
              <a:t>Zubau 2022: </a:t>
            </a:r>
            <a:br>
              <a:rPr lang="de-CH" sz="2000" dirty="0"/>
            </a:br>
            <a:r>
              <a:rPr lang="de-CH" sz="2000" dirty="0"/>
              <a:t>ca. 0.84 TWh/a, ca. 40-50%</a:t>
            </a:r>
          </a:p>
          <a:p>
            <a:pPr marL="0" indent="0">
              <a:buNone/>
            </a:pPr>
            <a:r>
              <a:rPr lang="de-CH" sz="2000" dirty="0"/>
              <a:t>Benötigte Wachstumsrate PV- Zubau 2023/2025 – 2035: unter Plus 20% p.a. </a:t>
            </a:r>
          </a:p>
          <a:p>
            <a:pPr marL="0" indent="0">
              <a:spcBef>
                <a:spcPts val="1200"/>
              </a:spcBef>
              <a:buNone/>
            </a:pPr>
            <a:r>
              <a:rPr lang="de-CH" sz="2000" b="1" dirty="0"/>
              <a:t>Fazit: </a:t>
            </a:r>
          </a:p>
          <a:p>
            <a:pPr marL="0" indent="0">
              <a:spcBef>
                <a:spcPts val="600"/>
              </a:spcBef>
              <a:buNone/>
            </a:pPr>
            <a:r>
              <a:rPr lang="de-CH" sz="2000" dirty="0"/>
              <a:t>PV-</a:t>
            </a:r>
            <a:r>
              <a:rPr lang="de-CH" sz="2000" dirty="0" err="1"/>
              <a:t>Zubauwachstum</a:t>
            </a:r>
            <a:r>
              <a:rPr lang="de-CH" sz="2000" dirty="0"/>
              <a:t> von </a:t>
            </a:r>
            <a:r>
              <a:rPr lang="de-CH" sz="1500" b="1" dirty="0">
                <a:sym typeface="Symbol" panose="05050102010706020507" pitchFamily="18" charset="2"/>
              </a:rPr>
              <a:t> </a:t>
            </a:r>
            <a:r>
              <a:rPr lang="de-CH" sz="2000" dirty="0"/>
              <a:t>16.3% p.a. führt bis 2035 zu +35 TWh/a PV-Strom </a:t>
            </a:r>
          </a:p>
        </p:txBody>
      </p:sp>
      <p:sp>
        <p:nvSpPr>
          <p:cNvPr id="4" name="Datumsplatzhalter 3">
            <a:extLst>
              <a:ext uri="{FF2B5EF4-FFF2-40B4-BE49-F238E27FC236}">
                <a16:creationId xmlns:a16="http://schemas.microsoft.com/office/drawing/2014/main" id="{56F8A6F7-20AC-A33D-BB75-D8AB4D934072}"/>
              </a:ext>
            </a:extLst>
          </p:cNvPr>
          <p:cNvSpPr>
            <a:spLocks noGrp="1"/>
          </p:cNvSpPr>
          <p:nvPr>
            <p:ph type="dt" sz="half" idx="10"/>
          </p:nvPr>
        </p:nvSpPr>
        <p:spPr/>
        <p:txBody>
          <a:bodyPr/>
          <a:lstStyle/>
          <a:p>
            <a:fld id="{AB39B563-7469-47EF-B9B2-AE6AC2C8E02B}" type="datetime1">
              <a:rPr lang="de-CH" smtClean="0"/>
              <a:t>24.06.2022</a:t>
            </a:fld>
            <a:endParaRPr lang="de-CH"/>
          </a:p>
        </p:txBody>
      </p:sp>
      <p:sp>
        <p:nvSpPr>
          <p:cNvPr id="6" name="Foliennummernplatzhalter 5">
            <a:extLst>
              <a:ext uri="{FF2B5EF4-FFF2-40B4-BE49-F238E27FC236}">
                <a16:creationId xmlns:a16="http://schemas.microsoft.com/office/drawing/2014/main" id="{C0E91E71-B03C-EEC3-E9E7-5C906E9094B8}"/>
              </a:ext>
            </a:extLst>
          </p:cNvPr>
          <p:cNvSpPr>
            <a:spLocks noGrp="1"/>
          </p:cNvSpPr>
          <p:nvPr>
            <p:ph type="sldNum" sz="quarter" idx="12"/>
          </p:nvPr>
        </p:nvSpPr>
        <p:spPr/>
        <p:txBody>
          <a:bodyPr/>
          <a:lstStyle/>
          <a:p>
            <a:fld id="{0AB65F57-5F13-43A1-8316-AB5F1C205C21}" type="slidenum">
              <a:rPr lang="de-CH" smtClean="0"/>
              <a:t>26</a:t>
            </a:fld>
            <a:endParaRPr lang="de-CH"/>
          </a:p>
        </p:txBody>
      </p:sp>
      <p:pic>
        <p:nvPicPr>
          <p:cNvPr id="9" name="Grafik 8">
            <a:extLst>
              <a:ext uri="{FF2B5EF4-FFF2-40B4-BE49-F238E27FC236}">
                <a16:creationId xmlns:a16="http://schemas.microsoft.com/office/drawing/2014/main" id="{E8920794-F385-3631-3A15-7E533318368C}"/>
              </a:ext>
            </a:extLst>
          </p:cNvPr>
          <p:cNvPicPr>
            <a:picLocks noChangeAspect="1"/>
          </p:cNvPicPr>
          <p:nvPr/>
        </p:nvPicPr>
        <p:blipFill>
          <a:blip r:embed="rId2"/>
          <a:stretch>
            <a:fillRect/>
          </a:stretch>
        </p:blipFill>
        <p:spPr>
          <a:xfrm>
            <a:off x="430697" y="1511459"/>
            <a:ext cx="8127730" cy="4714425"/>
          </a:xfrm>
          <a:prstGeom prst="rect">
            <a:avLst/>
          </a:prstGeom>
        </p:spPr>
      </p:pic>
      <p:sp>
        <p:nvSpPr>
          <p:cNvPr id="5" name="Textfeld 4">
            <a:extLst>
              <a:ext uri="{FF2B5EF4-FFF2-40B4-BE49-F238E27FC236}">
                <a16:creationId xmlns:a16="http://schemas.microsoft.com/office/drawing/2014/main" id="{1522A6EC-A2A5-454B-BF8D-68155DBBE03E}"/>
              </a:ext>
            </a:extLst>
          </p:cNvPr>
          <p:cNvSpPr txBox="1"/>
          <p:nvPr/>
        </p:nvSpPr>
        <p:spPr>
          <a:xfrm>
            <a:off x="3147909" y="5823910"/>
            <a:ext cx="1693839" cy="288147"/>
          </a:xfrm>
          <a:prstGeom prst="rect">
            <a:avLst/>
          </a:prstGeom>
          <a:solidFill>
            <a:schemeClr val="bg1"/>
          </a:solidFill>
        </p:spPr>
        <p:txBody>
          <a:bodyPr wrap="square" lIns="36000" tIns="36000" rIns="36000" bIns="36000" rtlCol="0">
            <a:spAutoFit/>
          </a:bodyPr>
          <a:lstStyle/>
          <a:p>
            <a:r>
              <a:rPr lang="de-CH" sz="1400" dirty="0">
                <a:latin typeface="Arial Narrow" panose="020B0606020202030204" pitchFamily="34" charset="0"/>
              </a:rPr>
              <a:t>Wachstum Zubau 16%/a</a:t>
            </a:r>
          </a:p>
        </p:txBody>
      </p:sp>
      <p:sp>
        <p:nvSpPr>
          <p:cNvPr id="8" name="Textfeld 7">
            <a:extLst>
              <a:ext uri="{FF2B5EF4-FFF2-40B4-BE49-F238E27FC236}">
                <a16:creationId xmlns:a16="http://schemas.microsoft.com/office/drawing/2014/main" id="{83250D2B-29D8-4AA3-947C-495EE9A163A9}"/>
              </a:ext>
            </a:extLst>
          </p:cNvPr>
          <p:cNvSpPr txBox="1"/>
          <p:nvPr/>
        </p:nvSpPr>
        <p:spPr>
          <a:xfrm>
            <a:off x="5180373" y="5823910"/>
            <a:ext cx="1941095" cy="288147"/>
          </a:xfrm>
          <a:prstGeom prst="rect">
            <a:avLst/>
          </a:prstGeom>
          <a:solidFill>
            <a:schemeClr val="bg1"/>
          </a:solidFill>
        </p:spPr>
        <p:txBody>
          <a:bodyPr wrap="square" lIns="36000" tIns="36000" rIns="36000" bIns="36000" rtlCol="0">
            <a:spAutoFit/>
          </a:bodyPr>
          <a:lstStyle/>
          <a:p>
            <a:r>
              <a:rPr lang="de-CH" sz="1400" dirty="0">
                <a:latin typeface="Arial Narrow" panose="020B0606020202030204" pitchFamily="34" charset="0"/>
              </a:rPr>
              <a:t>Wachstum Zubau 20%/a</a:t>
            </a:r>
          </a:p>
        </p:txBody>
      </p:sp>
      <p:sp>
        <p:nvSpPr>
          <p:cNvPr id="10" name="Textfeld 9">
            <a:extLst>
              <a:ext uri="{FF2B5EF4-FFF2-40B4-BE49-F238E27FC236}">
                <a16:creationId xmlns:a16="http://schemas.microsoft.com/office/drawing/2014/main" id="{B318AEFD-23A3-EC0E-7981-484DDE895035}"/>
              </a:ext>
            </a:extLst>
          </p:cNvPr>
          <p:cNvSpPr txBox="1"/>
          <p:nvPr/>
        </p:nvSpPr>
        <p:spPr>
          <a:xfrm>
            <a:off x="430697" y="1647977"/>
            <a:ext cx="874643" cy="307777"/>
          </a:xfrm>
          <a:prstGeom prst="rect">
            <a:avLst/>
          </a:prstGeom>
          <a:noFill/>
        </p:spPr>
        <p:txBody>
          <a:bodyPr wrap="square" rtlCol="0">
            <a:spAutoFit/>
          </a:bodyPr>
          <a:lstStyle/>
          <a:p>
            <a:r>
              <a:rPr lang="de-CH" sz="1400" dirty="0"/>
              <a:t>[TWh/a]</a:t>
            </a:r>
          </a:p>
        </p:txBody>
      </p:sp>
    </p:spTree>
    <p:extLst>
      <p:ext uri="{BB962C8B-B14F-4D97-AF65-F5344CB8AC3E}">
        <p14:creationId xmlns:p14="http://schemas.microsoft.com/office/powerpoint/2010/main" val="3057942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7C91A8-9CA9-4EE0-84A0-813ECBEC9E73}"/>
              </a:ext>
            </a:extLst>
          </p:cNvPr>
          <p:cNvSpPr>
            <a:spLocks noGrp="1"/>
          </p:cNvSpPr>
          <p:nvPr>
            <p:ph type="title"/>
          </p:nvPr>
        </p:nvSpPr>
        <p:spPr>
          <a:xfrm>
            <a:off x="424543" y="405231"/>
            <a:ext cx="10929257" cy="934286"/>
          </a:xfrm>
        </p:spPr>
        <p:txBody>
          <a:bodyPr>
            <a:noAutofit/>
          </a:bodyPr>
          <a:lstStyle/>
          <a:p>
            <a:pPr>
              <a:lnSpc>
                <a:spcPct val="80000"/>
              </a:lnSpc>
            </a:pPr>
            <a:r>
              <a:rPr lang="de-CH" sz="3200" b="1" dirty="0"/>
              <a:t>Zubau 35+5 TWh/a heisst Turbo zuschalten: Plan Wahlen 4.0  – Weitere Massnahmen sind zentral (1)</a:t>
            </a:r>
          </a:p>
        </p:txBody>
      </p:sp>
      <p:sp>
        <p:nvSpPr>
          <p:cNvPr id="3" name="Inhaltsplatzhalter 2">
            <a:extLst>
              <a:ext uri="{FF2B5EF4-FFF2-40B4-BE49-F238E27FC236}">
                <a16:creationId xmlns:a16="http://schemas.microsoft.com/office/drawing/2014/main" id="{D36916B7-8CA8-4586-B1C2-F34E9DEE37E8}"/>
              </a:ext>
            </a:extLst>
          </p:cNvPr>
          <p:cNvSpPr>
            <a:spLocks noGrp="1"/>
          </p:cNvSpPr>
          <p:nvPr>
            <p:ph idx="1"/>
          </p:nvPr>
        </p:nvSpPr>
        <p:spPr>
          <a:xfrm>
            <a:off x="304799" y="1407173"/>
            <a:ext cx="11887201" cy="5301916"/>
          </a:xfrm>
        </p:spPr>
        <p:txBody>
          <a:bodyPr>
            <a:normAutofit fontScale="92500" lnSpcReduction="10000"/>
          </a:bodyPr>
          <a:lstStyle/>
          <a:p>
            <a:pPr>
              <a:lnSpc>
                <a:spcPct val="110000"/>
              </a:lnSpc>
            </a:pPr>
            <a:r>
              <a:rPr lang="de-CH" sz="2200" dirty="0"/>
              <a:t>Für 35+5 TWh/a bis 2035 ist </a:t>
            </a:r>
            <a:r>
              <a:rPr lang="de-CH" sz="2200" b="1" dirty="0"/>
              <a:t>Finanzierung</a:t>
            </a:r>
            <a:r>
              <a:rPr lang="de-CH" sz="2200" dirty="0"/>
              <a:t> lösbar (S. Folien 21- 23). Zurzeit Mittelüberschuss aufgrund hoher Strommarktpreise. Ausreichende Mittel - v.a. bei optimiertem Mitteleinsatz – bis mindestens 2025/2027. </a:t>
            </a:r>
            <a:br>
              <a:rPr lang="de-CH" sz="2200" dirty="0"/>
            </a:br>
            <a:r>
              <a:rPr lang="de-CH" sz="2200" dirty="0"/>
              <a:t>Entwicklung ab 2027 zentral abhängig von Strompreis. Analyse, Szenarien nötig. Bei Bedarf: </a:t>
            </a:r>
          </a:p>
          <a:p>
            <a:pPr lvl="1">
              <a:lnSpc>
                <a:spcPct val="100000"/>
              </a:lnSpc>
            </a:pPr>
            <a:r>
              <a:rPr lang="de-CH" sz="2100" dirty="0"/>
              <a:t>Aufstocken Netzzuschlag und/oder Bundesmittel mit Kreditrahmen und/oder Verschuldung. </a:t>
            </a:r>
          </a:p>
          <a:p>
            <a:pPr lvl="1">
              <a:lnSpc>
                <a:spcPct val="100000"/>
              </a:lnSpc>
            </a:pPr>
            <a:r>
              <a:rPr lang="de-CH" sz="2100" dirty="0"/>
              <a:t>Sicherheit bis mind. 2035 mit klaren Rahmenbedingungen, Investitionssicherheit/Wirtschaftlichkeit sind zentral. </a:t>
            </a:r>
          </a:p>
          <a:p>
            <a:pPr>
              <a:spcBef>
                <a:spcPts val="1200"/>
              </a:spcBef>
            </a:pPr>
            <a:r>
              <a:rPr lang="de-CH" sz="2200" dirty="0"/>
              <a:t>Abbau von </a:t>
            </a:r>
            <a:r>
              <a:rPr lang="de-CH" sz="2200" b="1" dirty="0"/>
              <a:t>Planungs- Verfahrenshemmnissen </a:t>
            </a:r>
            <a:r>
              <a:rPr lang="de-CH" sz="2200" dirty="0"/>
              <a:t>kurzfristig, mittelfristig: </a:t>
            </a:r>
          </a:p>
          <a:p>
            <a:pPr marL="625475" lvl="2" indent="-176213">
              <a:lnSpc>
                <a:spcPct val="100000"/>
              </a:lnSpc>
            </a:pPr>
            <a:r>
              <a:rPr lang="de-CH" dirty="0"/>
              <a:t>Klagemauer einsetzen bei Verzögerungen: Systematische Auswertung Meldungen inkl. rechtlichen Anpassungen.</a:t>
            </a:r>
          </a:p>
          <a:p>
            <a:pPr marL="625475" lvl="2" indent="-176213">
              <a:lnSpc>
                <a:spcPct val="100000"/>
              </a:lnSpc>
            </a:pPr>
            <a:r>
              <a:rPr lang="de-CH" dirty="0"/>
              <a:t>Setzen und Einhalten von Fristen</a:t>
            </a:r>
          </a:p>
          <a:p>
            <a:pPr marL="625475" lvl="2" indent="-176213">
              <a:lnSpc>
                <a:spcPct val="100000"/>
              </a:lnSpc>
            </a:pPr>
            <a:r>
              <a:rPr lang="de-CH" dirty="0"/>
              <a:t>Image- und Prestigepflege zugunsten Solarenergie, Know-how, Informationen verbessern.</a:t>
            </a:r>
          </a:p>
          <a:p>
            <a:pPr marL="625475" lvl="2" indent="-176213">
              <a:lnSpc>
                <a:spcPct val="100000"/>
              </a:lnSpc>
            </a:pPr>
            <a:r>
              <a:rPr lang="de-CH" dirty="0"/>
              <a:t>Vorschlag Bundesrat zu Verfahrensvereinfachungen/Straffungen ist zu verbessern. Blockade der Gebirgsdirektoren-Konferenz, Gemeindeverband etc. ist zu überwinden.  </a:t>
            </a:r>
          </a:p>
          <a:p>
            <a:pPr>
              <a:spcBef>
                <a:spcPts val="1200"/>
              </a:spcBef>
            </a:pPr>
            <a:r>
              <a:rPr lang="de-CH" sz="2200" b="1" dirty="0"/>
              <a:t>Lieferketten: Rohstoff - Materialbeschaffung </a:t>
            </a:r>
            <a:r>
              <a:rPr lang="de-CH" sz="2200" dirty="0"/>
              <a:t>– vor allem Wechselrichter/ Halbleiter </a:t>
            </a:r>
          </a:p>
          <a:p>
            <a:pPr marL="625475" lvl="2" indent="-176213">
              <a:lnSpc>
                <a:spcPct val="100000"/>
              </a:lnSpc>
            </a:pPr>
            <a:r>
              <a:rPr lang="de-CH" dirty="0"/>
              <a:t>Gemeinsame Einkaufsstrategie durch Fachverbände mit Unterstützung Bund.</a:t>
            </a:r>
          </a:p>
          <a:p>
            <a:pPr marL="625475" lvl="2" indent="-176213">
              <a:lnSpc>
                <a:spcPct val="100000"/>
              </a:lnSpc>
            </a:pPr>
            <a:r>
              <a:rPr lang="de-CH" dirty="0"/>
              <a:t>Verstärkte Anstrengungen zugunsten Solarindustrie in Europa und Schweiz.  </a:t>
            </a:r>
          </a:p>
          <a:p>
            <a:pPr marL="625475" lvl="2" indent="-176213">
              <a:lnSpc>
                <a:spcPct val="100000"/>
              </a:lnSpc>
            </a:pPr>
            <a:r>
              <a:rPr lang="de-CH" dirty="0"/>
              <a:t>Ausbau F&amp;E, auf EU-Ebene CO</a:t>
            </a:r>
            <a:r>
              <a:rPr lang="de-CH" baseline="-25000" dirty="0"/>
              <a:t>2</a:t>
            </a:r>
            <a:r>
              <a:rPr lang="de-CH" dirty="0"/>
              <a:t>-Grenzsteuer zur Verhinderung von Wettbewerbsnachteilen durch Klimapolitik </a:t>
            </a:r>
          </a:p>
          <a:p>
            <a:endParaRPr lang="de-CH" dirty="0"/>
          </a:p>
        </p:txBody>
      </p:sp>
      <p:sp>
        <p:nvSpPr>
          <p:cNvPr id="4" name="Datumsplatzhalter 3">
            <a:extLst>
              <a:ext uri="{FF2B5EF4-FFF2-40B4-BE49-F238E27FC236}">
                <a16:creationId xmlns:a16="http://schemas.microsoft.com/office/drawing/2014/main" id="{E7CB6059-79EC-7D7B-E011-F0A5F9CD5AB8}"/>
              </a:ext>
            </a:extLst>
          </p:cNvPr>
          <p:cNvSpPr>
            <a:spLocks noGrp="1"/>
          </p:cNvSpPr>
          <p:nvPr>
            <p:ph type="dt" sz="half" idx="10"/>
          </p:nvPr>
        </p:nvSpPr>
        <p:spPr/>
        <p:txBody>
          <a:bodyPr/>
          <a:lstStyle/>
          <a:p>
            <a:fld id="{57864520-A155-4FE7-973D-765D81F7FCDF}" type="datetime1">
              <a:rPr lang="de-CH" smtClean="0"/>
              <a:t>24.06.2022</a:t>
            </a:fld>
            <a:endParaRPr lang="de-CH"/>
          </a:p>
        </p:txBody>
      </p:sp>
      <p:sp>
        <p:nvSpPr>
          <p:cNvPr id="5" name="Foliennummernplatzhalter 4">
            <a:extLst>
              <a:ext uri="{FF2B5EF4-FFF2-40B4-BE49-F238E27FC236}">
                <a16:creationId xmlns:a16="http://schemas.microsoft.com/office/drawing/2014/main" id="{5D3E4BFE-FD60-D0F9-07A6-333AAD1DB18D}"/>
              </a:ext>
            </a:extLst>
          </p:cNvPr>
          <p:cNvSpPr>
            <a:spLocks noGrp="1"/>
          </p:cNvSpPr>
          <p:nvPr>
            <p:ph type="sldNum" sz="quarter" idx="12"/>
          </p:nvPr>
        </p:nvSpPr>
        <p:spPr>
          <a:xfrm>
            <a:off x="9144001" y="6173787"/>
            <a:ext cx="2743200" cy="365125"/>
          </a:xfrm>
        </p:spPr>
        <p:txBody>
          <a:bodyPr/>
          <a:lstStyle/>
          <a:p>
            <a:fld id="{0AB65F57-5F13-43A1-8316-AB5F1C205C21}" type="slidenum">
              <a:rPr lang="de-CH" smtClean="0"/>
              <a:t>27</a:t>
            </a:fld>
            <a:endParaRPr lang="de-CH" dirty="0"/>
          </a:p>
        </p:txBody>
      </p:sp>
    </p:spTree>
    <p:extLst>
      <p:ext uri="{BB962C8B-B14F-4D97-AF65-F5344CB8AC3E}">
        <p14:creationId xmlns:p14="http://schemas.microsoft.com/office/powerpoint/2010/main" val="3566323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63CBD5-9236-4B3D-9E23-556081BB2CBC}"/>
              </a:ext>
            </a:extLst>
          </p:cNvPr>
          <p:cNvSpPr>
            <a:spLocks noGrp="1"/>
          </p:cNvSpPr>
          <p:nvPr>
            <p:ph type="title"/>
          </p:nvPr>
        </p:nvSpPr>
        <p:spPr>
          <a:xfrm>
            <a:off x="509337" y="270020"/>
            <a:ext cx="12120246" cy="1325563"/>
          </a:xfrm>
        </p:spPr>
        <p:txBody>
          <a:bodyPr>
            <a:normAutofit/>
          </a:bodyPr>
          <a:lstStyle/>
          <a:p>
            <a:r>
              <a:rPr lang="de-CH" sz="3200" b="1" dirty="0"/>
              <a:t>Zubau 35+5 TWh/a heisst Turbo zuschalten: Plan Wahlen 4.0  – </a:t>
            </a:r>
            <a:br>
              <a:rPr lang="de-CH" sz="3200" b="1" dirty="0"/>
            </a:br>
            <a:r>
              <a:rPr lang="de-CH" sz="3200" b="1" dirty="0"/>
              <a:t>Weitere Massnahmen sind zentral (2)</a:t>
            </a:r>
          </a:p>
        </p:txBody>
      </p:sp>
      <p:sp>
        <p:nvSpPr>
          <p:cNvPr id="3" name="Inhaltsplatzhalter 2">
            <a:extLst>
              <a:ext uri="{FF2B5EF4-FFF2-40B4-BE49-F238E27FC236}">
                <a16:creationId xmlns:a16="http://schemas.microsoft.com/office/drawing/2014/main" id="{624F290E-7A61-4983-9A8B-75989FEF1D72}"/>
              </a:ext>
            </a:extLst>
          </p:cNvPr>
          <p:cNvSpPr>
            <a:spLocks noGrp="1"/>
          </p:cNvSpPr>
          <p:nvPr>
            <p:ph idx="1"/>
          </p:nvPr>
        </p:nvSpPr>
        <p:spPr>
          <a:xfrm>
            <a:off x="509337" y="1751146"/>
            <a:ext cx="11353800" cy="4667250"/>
          </a:xfrm>
        </p:spPr>
        <p:txBody>
          <a:bodyPr>
            <a:normAutofit fontScale="92500" lnSpcReduction="10000"/>
          </a:bodyPr>
          <a:lstStyle/>
          <a:p>
            <a:pPr marL="0" indent="0">
              <a:buNone/>
            </a:pPr>
            <a:r>
              <a:rPr lang="de-CH" sz="2400" b="1" dirty="0"/>
              <a:t>Arbeitskräfte beschaffen für Solar- und Haustechnikbranche</a:t>
            </a:r>
          </a:p>
          <a:p>
            <a:pPr lvl="1">
              <a:spcBef>
                <a:spcPts val="1200"/>
              </a:spcBef>
            </a:pPr>
            <a:r>
              <a:rPr lang="de-CH" sz="2200" dirty="0"/>
              <a:t>Akademie Helion als Einschulungsstätte ist mit öffentlicher Unterstützung für alle zugänglich zu machen.</a:t>
            </a:r>
          </a:p>
          <a:p>
            <a:pPr lvl="1">
              <a:spcBef>
                <a:spcPts val="1200"/>
              </a:spcBef>
            </a:pPr>
            <a:r>
              <a:rPr lang="de-CH" sz="2200" dirty="0"/>
              <a:t>Schaffen von weiteren Solar-Akademien gemäss Helion.</a:t>
            </a:r>
          </a:p>
          <a:p>
            <a:pPr lvl="1">
              <a:spcBef>
                <a:spcPts val="1200"/>
              </a:spcBef>
            </a:pPr>
            <a:r>
              <a:rPr lang="de-CH" sz="2200" dirty="0"/>
              <a:t>Sofortmassnahmen: Kampagne für Umschulung, Einschulung </a:t>
            </a:r>
          </a:p>
          <a:p>
            <a:pPr lvl="1">
              <a:spcBef>
                <a:spcPts val="1200"/>
              </a:spcBef>
            </a:pPr>
            <a:r>
              <a:rPr lang="de-CH" sz="2200" dirty="0"/>
              <a:t>Potentiale nutzen</a:t>
            </a:r>
          </a:p>
          <a:p>
            <a:pPr lvl="2"/>
            <a:r>
              <a:rPr lang="de-CH" sz="2200" dirty="0"/>
              <a:t>Arbeitslose durch RAV besser integrieren?</a:t>
            </a:r>
          </a:p>
          <a:p>
            <a:pPr lvl="2"/>
            <a:r>
              <a:rPr lang="de-CH" sz="2200" dirty="0"/>
              <a:t>Migranten engagieren?</a:t>
            </a:r>
          </a:p>
          <a:p>
            <a:pPr lvl="2"/>
            <a:r>
              <a:rPr lang="de-CH" sz="2200" dirty="0"/>
              <a:t>Sonderkontingente Ausland? </a:t>
            </a:r>
          </a:p>
          <a:p>
            <a:pPr lvl="1">
              <a:spcBef>
                <a:spcPts val="1200"/>
              </a:spcBef>
            </a:pPr>
            <a:r>
              <a:rPr lang="de-CH" sz="2200" dirty="0"/>
              <a:t>Regelung Arbeitszeiten, Lockerung Regelungen?   </a:t>
            </a:r>
          </a:p>
          <a:p>
            <a:pPr lvl="1">
              <a:spcBef>
                <a:spcPts val="1200"/>
              </a:spcBef>
            </a:pPr>
            <a:r>
              <a:rPr lang="de-CH" sz="2200" dirty="0"/>
              <a:t>Image-Pflege für Branche</a:t>
            </a:r>
          </a:p>
          <a:p>
            <a:pPr lvl="1">
              <a:spcBef>
                <a:spcPts val="1200"/>
              </a:spcBef>
            </a:pPr>
            <a:r>
              <a:rPr lang="de-CH" sz="2200" dirty="0"/>
              <a:t>Klimajugend </a:t>
            </a:r>
            <a:r>
              <a:rPr lang="de-CH" dirty="0"/>
              <a:t>macht Praktikum in Solarbranche. </a:t>
            </a:r>
          </a:p>
        </p:txBody>
      </p:sp>
      <p:sp>
        <p:nvSpPr>
          <p:cNvPr id="4" name="Datumsplatzhalter 3">
            <a:extLst>
              <a:ext uri="{FF2B5EF4-FFF2-40B4-BE49-F238E27FC236}">
                <a16:creationId xmlns:a16="http://schemas.microsoft.com/office/drawing/2014/main" id="{996CBB01-0CFA-C70B-67BD-AF2CDFF72C55}"/>
              </a:ext>
            </a:extLst>
          </p:cNvPr>
          <p:cNvSpPr>
            <a:spLocks noGrp="1"/>
          </p:cNvSpPr>
          <p:nvPr>
            <p:ph type="dt" sz="half" idx="10"/>
          </p:nvPr>
        </p:nvSpPr>
        <p:spPr/>
        <p:txBody>
          <a:bodyPr/>
          <a:lstStyle/>
          <a:p>
            <a:fld id="{3D0B3340-44BA-4BCA-BFA9-F8474AB08702}" type="datetime1">
              <a:rPr lang="de-CH" smtClean="0"/>
              <a:t>24.06.2022</a:t>
            </a:fld>
            <a:endParaRPr lang="de-CH"/>
          </a:p>
        </p:txBody>
      </p:sp>
      <p:sp>
        <p:nvSpPr>
          <p:cNvPr id="5" name="Foliennummernplatzhalter 4">
            <a:extLst>
              <a:ext uri="{FF2B5EF4-FFF2-40B4-BE49-F238E27FC236}">
                <a16:creationId xmlns:a16="http://schemas.microsoft.com/office/drawing/2014/main" id="{E94DBC36-B4C5-C749-7989-6C0A172E4681}"/>
              </a:ext>
            </a:extLst>
          </p:cNvPr>
          <p:cNvSpPr>
            <a:spLocks noGrp="1"/>
          </p:cNvSpPr>
          <p:nvPr>
            <p:ph type="sldNum" sz="quarter" idx="12"/>
          </p:nvPr>
        </p:nvSpPr>
        <p:spPr/>
        <p:txBody>
          <a:bodyPr/>
          <a:lstStyle/>
          <a:p>
            <a:fld id="{0AB65F57-5F13-43A1-8316-AB5F1C205C21}" type="slidenum">
              <a:rPr lang="de-CH" smtClean="0"/>
              <a:t>28</a:t>
            </a:fld>
            <a:endParaRPr lang="de-CH"/>
          </a:p>
        </p:txBody>
      </p:sp>
    </p:spTree>
    <p:extLst>
      <p:ext uri="{BB962C8B-B14F-4D97-AF65-F5344CB8AC3E}">
        <p14:creationId xmlns:p14="http://schemas.microsoft.com/office/powerpoint/2010/main" val="3750179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B2C35-B4FD-4D48-A65C-00C24B234D15}"/>
              </a:ext>
            </a:extLst>
          </p:cNvPr>
          <p:cNvSpPr>
            <a:spLocks noGrp="1"/>
          </p:cNvSpPr>
          <p:nvPr>
            <p:ph type="title"/>
          </p:nvPr>
        </p:nvSpPr>
        <p:spPr>
          <a:xfrm>
            <a:off x="547826" y="286467"/>
            <a:ext cx="11096348" cy="639393"/>
          </a:xfrm>
        </p:spPr>
        <p:txBody>
          <a:bodyPr>
            <a:normAutofit/>
          </a:bodyPr>
          <a:lstStyle/>
          <a:p>
            <a:r>
              <a:rPr lang="de-CH" sz="3200" b="1" dirty="0"/>
              <a:t>Plan Wahlen 4.0: Ausbau- und Effizienz-Plan bis 2035 (1)</a:t>
            </a:r>
          </a:p>
        </p:txBody>
      </p:sp>
      <p:sp>
        <p:nvSpPr>
          <p:cNvPr id="3" name="Inhaltsplatzhalter 2">
            <a:extLst>
              <a:ext uri="{FF2B5EF4-FFF2-40B4-BE49-F238E27FC236}">
                <a16:creationId xmlns:a16="http://schemas.microsoft.com/office/drawing/2014/main" id="{64F5B747-641A-4A52-A7FF-610D65F13E24}"/>
              </a:ext>
            </a:extLst>
          </p:cNvPr>
          <p:cNvSpPr>
            <a:spLocks noGrp="1"/>
          </p:cNvSpPr>
          <p:nvPr>
            <p:ph idx="1"/>
          </p:nvPr>
        </p:nvSpPr>
        <p:spPr>
          <a:xfrm>
            <a:off x="601092" y="1050271"/>
            <a:ext cx="11318192" cy="5382615"/>
          </a:xfrm>
        </p:spPr>
        <p:txBody>
          <a:bodyPr>
            <a:noAutofit/>
          </a:bodyPr>
          <a:lstStyle/>
          <a:p>
            <a:pPr>
              <a:spcBef>
                <a:spcPts val="600"/>
              </a:spcBef>
            </a:pPr>
            <a:r>
              <a:rPr lang="de-CH" sz="2000" dirty="0"/>
              <a:t>Vor der Marktöffnung: «10-Werke-Bericht» der Überland-EVU zeigte Entwicklung der Versorgung auf welche die 95%-Versorgungssicherheit (nur 1 x in 20 Jahren Stromnettoimport) garantieren sollte. </a:t>
            </a:r>
          </a:p>
          <a:p>
            <a:pPr>
              <a:spcBef>
                <a:spcPts val="600"/>
              </a:spcBef>
            </a:pPr>
            <a:r>
              <a:rPr lang="de-CH" sz="2000" dirty="0"/>
              <a:t>Nach Marktöffnung: EVU bauen im Ausland bei weit besseren wirtschaftlichen Rahmenbedingungen erneuerbare Energien für ca. 10 TWh/a zu. Dabei besteht keinerlei «Importsicherheit». Die inländische Versorgung  wurde über Importe aus freiem Strommarkt sichergestellt. Lange zu sehr tiefen Grosshandelspreise im Ausland.</a:t>
            </a:r>
          </a:p>
          <a:p>
            <a:pPr>
              <a:spcBef>
                <a:spcPts val="600"/>
              </a:spcBef>
            </a:pPr>
            <a:r>
              <a:rPr lang="de-CH" sz="2000" dirty="0"/>
              <a:t>Verantwortung für Stromversorgung gemäss Art. 8 Energiegesetz (</a:t>
            </a:r>
            <a:r>
              <a:rPr lang="de-CH" sz="2000" dirty="0" err="1"/>
              <a:t>EnG</a:t>
            </a:r>
            <a:r>
              <a:rPr lang="de-CH" sz="2000" dirty="0"/>
              <a:t> vom 30.9.2016, Stand 1.1. 2021) ist geteilt und damit unklar:</a:t>
            </a:r>
          </a:p>
          <a:p>
            <a:pPr marL="265113" indent="0">
              <a:spcBef>
                <a:spcPts val="600"/>
              </a:spcBef>
              <a:buNone/>
            </a:pPr>
            <a:r>
              <a:rPr lang="de-CH" sz="1600" b="1" dirty="0"/>
              <a:t>Art. 8  Sicherung der Energieversorgung </a:t>
            </a:r>
          </a:p>
          <a:p>
            <a:pPr marL="449263" indent="-184150">
              <a:spcBef>
                <a:spcPts val="600"/>
              </a:spcBef>
              <a:buNone/>
              <a:tabLst>
                <a:tab pos="449263" algn="l"/>
              </a:tabLst>
            </a:pPr>
            <a:r>
              <a:rPr lang="de-CH" sz="1600" dirty="0"/>
              <a:t>1 	Zeichnet sich ab, dass die Energieversorgung der Schweiz längerfristig nicht genügend gesichert ist, so schaffen </a:t>
            </a:r>
            <a:r>
              <a:rPr lang="de-CH" sz="1600" b="1" dirty="0"/>
              <a:t>Bund und Kantone </a:t>
            </a:r>
            <a:r>
              <a:rPr lang="de-CH" sz="1600" dirty="0"/>
              <a:t>im Rahmen ihrer Zuständigkeiten rechtzeitig die </a:t>
            </a:r>
            <a:r>
              <a:rPr lang="de-CH" sz="1600" b="1" dirty="0"/>
              <a:t>Voraussetzungen</a:t>
            </a:r>
            <a:r>
              <a:rPr lang="de-CH" sz="1600" dirty="0"/>
              <a:t>, damit </a:t>
            </a:r>
            <a:r>
              <a:rPr lang="de-CH" sz="1600" b="1" dirty="0"/>
              <a:t>Produktions-, Netz- und Speicherkapazitäten bereitgestellt werden können. </a:t>
            </a:r>
          </a:p>
          <a:p>
            <a:pPr marL="449263" indent="-184150">
              <a:spcBef>
                <a:spcPts val="600"/>
              </a:spcBef>
              <a:buNone/>
              <a:tabLst>
                <a:tab pos="449263" algn="l"/>
              </a:tabLst>
            </a:pPr>
            <a:r>
              <a:rPr lang="de-CH" sz="1600" dirty="0"/>
              <a:t>	</a:t>
            </a:r>
            <a:r>
              <a:rPr lang="de-CH" sz="1600" b="1" dirty="0"/>
              <a:t>Bund und Kantone arbeiten mit der Energiewirtschaft zusammen </a:t>
            </a:r>
            <a:r>
              <a:rPr lang="de-CH" sz="1600" dirty="0"/>
              <a:t>und stellen sicher, dass die Abläufe effizient sind und die Verfahren rasch durchgeführt werden. </a:t>
            </a:r>
          </a:p>
          <a:p>
            <a:pPr marL="449263" indent="-184150">
              <a:spcBef>
                <a:spcPts val="600"/>
              </a:spcBef>
              <a:buNone/>
              <a:tabLst>
                <a:tab pos="449263" algn="l"/>
              </a:tabLst>
            </a:pPr>
            <a:r>
              <a:rPr lang="de-CH" sz="1600" dirty="0"/>
              <a:t>3 Soweit unter den jeweiligen Umständen möglich, achten Bund und Kantone darauf, dass bei ihren Planungen, Bauten, Einrichtungen und Anlagen sowie bei der Finanzierung von Vorhaben diejenigen Erzeugungstechnologien bevorzugt werden, die wirtschaftlich, möglichst umweltverträglich und für den betreffenden Standort geeignet sind. </a:t>
            </a:r>
          </a:p>
          <a:p>
            <a:pPr marL="449263" indent="-184150">
              <a:spcBef>
                <a:spcPts val="600"/>
              </a:spcBef>
              <a:buNone/>
              <a:tabLst>
                <a:tab pos="449263" algn="l"/>
              </a:tabLst>
            </a:pPr>
            <a:r>
              <a:rPr lang="de-CH" sz="1600" dirty="0"/>
              <a:t>4 	Sofern nötig, stellt der </a:t>
            </a:r>
            <a:r>
              <a:rPr lang="de-CH" sz="1600" b="1" dirty="0"/>
              <a:t>Bund die Zusammenarbeit mit dem Ausland </a:t>
            </a:r>
            <a:r>
              <a:rPr lang="de-CH" sz="1600" dirty="0"/>
              <a:t>sicher. </a:t>
            </a:r>
          </a:p>
          <a:p>
            <a:pPr marL="265113" indent="-265113">
              <a:spcBef>
                <a:spcPts val="600"/>
              </a:spcBef>
            </a:pPr>
            <a:r>
              <a:rPr lang="de-CH" sz="2000" dirty="0"/>
              <a:t>Zur Zeit herrscht grosse Hektik, keine klare Strategie</a:t>
            </a:r>
          </a:p>
          <a:p>
            <a:pPr marL="265113" indent="0">
              <a:spcBef>
                <a:spcPts val="600"/>
              </a:spcBef>
              <a:buNone/>
            </a:pPr>
            <a:endParaRPr lang="de-CH" sz="1600" dirty="0"/>
          </a:p>
          <a:p>
            <a:pPr>
              <a:spcBef>
                <a:spcPts val="600"/>
              </a:spcBef>
            </a:pPr>
            <a:endParaRPr lang="de-CH" sz="2000" dirty="0"/>
          </a:p>
          <a:p>
            <a:pPr>
              <a:spcBef>
                <a:spcPts val="600"/>
              </a:spcBef>
            </a:pPr>
            <a:endParaRPr lang="de-CH" sz="2000" dirty="0"/>
          </a:p>
        </p:txBody>
      </p:sp>
      <p:sp>
        <p:nvSpPr>
          <p:cNvPr id="4" name="Datumsplatzhalter 3">
            <a:extLst>
              <a:ext uri="{FF2B5EF4-FFF2-40B4-BE49-F238E27FC236}">
                <a16:creationId xmlns:a16="http://schemas.microsoft.com/office/drawing/2014/main" id="{23739E05-9474-0242-5A3A-F6DAD368BC66}"/>
              </a:ext>
            </a:extLst>
          </p:cNvPr>
          <p:cNvSpPr>
            <a:spLocks noGrp="1"/>
          </p:cNvSpPr>
          <p:nvPr>
            <p:ph type="dt" sz="half" idx="10"/>
          </p:nvPr>
        </p:nvSpPr>
        <p:spPr/>
        <p:txBody>
          <a:bodyPr/>
          <a:lstStyle/>
          <a:p>
            <a:fld id="{7F7B1662-E13A-4EA4-BAC4-46CBC1280C3E}" type="datetime1">
              <a:rPr lang="de-CH" smtClean="0"/>
              <a:t>24.06.2022</a:t>
            </a:fld>
            <a:endParaRPr lang="de-CH" dirty="0"/>
          </a:p>
        </p:txBody>
      </p:sp>
      <p:sp>
        <p:nvSpPr>
          <p:cNvPr id="5" name="Foliennummernplatzhalter 4">
            <a:extLst>
              <a:ext uri="{FF2B5EF4-FFF2-40B4-BE49-F238E27FC236}">
                <a16:creationId xmlns:a16="http://schemas.microsoft.com/office/drawing/2014/main" id="{E6B76207-3D46-9CE9-7D30-EE2B0AF61C4A}"/>
              </a:ext>
            </a:extLst>
          </p:cNvPr>
          <p:cNvSpPr>
            <a:spLocks noGrp="1"/>
          </p:cNvSpPr>
          <p:nvPr>
            <p:ph type="sldNum" sz="quarter" idx="12"/>
          </p:nvPr>
        </p:nvSpPr>
        <p:spPr/>
        <p:txBody>
          <a:bodyPr/>
          <a:lstStyle/>
          <a:p>
            <a:fld id="{0AB65F57-5F13-43A1-8316-AB5F1C205C21}" type="slidenum">
              <a:rPr lang="de-CH" smtClean="0"/>
              <a:t>29</a:t>
            </a:fld>
            <a:endParaRPr lang="de-CH"/>
          </a:p>
        </p:txBody>
      </p:sp>
    </p:spTree>
    <p:extLst>
      <p:ext uri="{BB962C8B-B14F-4D97-AF65-F5344CB8AC3E}">
        <p14:creationId xmlns:p14="http://schemas.microsoft.com/office/powerpoint/2010/main" val="2716430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45094" y="6211696"/>
            <a:ext cx="1508760" cy="203835"/>
          </a:xfrm>
          <a:prstGeom prst="rect">
            <a:avLst/>
          </a:prstGeom>
        </p:spPr>
        <p:txBody>
          <a:bodyPr vert="horz" wrap="square" lIns="0" tIns="0" rIns="0" bIns="0" rtlCol="0">
            <a:spAutoFit/>
          </a:bodyPr>
          <a:lstStyle/>
          <a:p>
            <a:pPr marL="12700">
              <a:lnSpc>
                <a:spcPts val="1435"/>
              </a:lnSpc>
            </a:pPr>
            <a:r>
              <a:rPr sz="1400" spc="-5" dirty="0">
                <a:solidFill>
                  <a:srgbClr val="4471C4"/>
                </a:solidFill>
                <a:latin typeface="Calibri"/>
                <a:cs typeface="Calibri"/>
              </a:rPr>
              <a:t>energie-wende-ja.ch</a:t>
            </a:r>
            <a:endParaRPr sz="1400">
              <a:latin typeface="Calibri"/>
              <a:cs typeface="Calibri"/>
            </a:endParaRPr>
          </a:p>
        </p:txBody>
      </p:sp>
      <p:sp>
        <p:nvSpPr>
          <p:cNvPr id="5" name="object 5"/>
          <p:cNvSpPr txBox="1"/>
          <p:nvPr/>
        </p:nvSpPr>
        <p:spPr>
          <a:xfrm>
            <a:off x="11147170" y="6210401"/>
            <a:ext cx="153670" cy="191135"/>
          </a:xfrm>
          <a:prstGeom prst="rect">
            <a:avLst/>
          </a:prstGeom>
        </p:spPr>
        <p:txBody>
          <a:bodyPr vert="horz" wrap="square" lIns="0" tIns="0" rIns="0" bIns="0" rtlCol="0">
            <a:spAutoFit/>
          </a:bodyPr>
          <a:lstStyle/>
          <a:p>
            <a:pPr marL="38100">
              <a:lnSpc>
                <a:spcPts val="1345"/>
              </a:lnSpc>
            </a:pPr>
            <a:fld id="{81D60167-4931-47E6-BA6A-407CBD079E47}" type="slidenum">
              <a:rPr sz="1200" dirty="0">
                <a:solidFill>
                  <a:srgbClr val="888888"/>
                </a:solidFill>
                <a:latin typeface="Calibri"/>
                <a:cs typeface="Calibri"/>
              </a:rPr>
              <a:t>3</a:t>
            </a:fld>
            <a:endParaRPr sz="1200" dirty="0">
              <a:latin typeface="Calibri"/>
              <a:cs typeface="Calibri"/>
            </a:endParaRPr>
          </a:p>
        </p:txBody>
      </p:sp>
      <p:sp>
        <p:nvSpPr>
          <p:cNvPr id="2" name="object 2"/>
          <p:cNvSpPr txBox="1"/>
          <p:nvPr/>
        </p:nvSpPr>
        <p:spPr>
          <a:xfrm>
            <a:off x="702586" y="358521"/>
            <a:ext cx="10574959" cy="6222857"/>
          </a:xfrm>
          <a:prstGeom prst="rect">
            <a:avLst/>
          </a:prstGeom>
        </p:spPr>
        <p:txBody>
          <a:bodyPr vert="horz" wrap="square" lIns="0" tIns="13335" rIns="0" bIns="0" rtlCol="0">
            <a:spAutoFit/>
          </a:bodyPr>
          <a:lstStyle/>
          <a:p>
            <a:pPr marL="51435">
              <a:lnSpc>
                <a:spcPct val="100000"/>
              </a:lnSpc>
              <a:spcBef>
                <a:spcPts val="105"/>
              </a:spcBef>
            </a:pPr>
            <a:r>
              <a:rPr sz="3400" b="1" spc="-40" dirty="0">
                <a:latin typeface="+mj-lt"/>
                <a:cs typeface="Calibri"/>
              </a:rPr>
              <a:t>I</a:t>
            </a:r>
            <a:r>
              <a:rPr lang="de-CH" sz="3400" b="1" spc="-40" dirty="0" err="1">
                <a:latin typeface="+mj-lt"/>
                <a:cs typeface="Calibri"/>
              </a:rPr>
              <a:t>nhalt</a:t>
            </a:r>
            <a:endParaRPr lang="de-CH" sz="3400" b="1" spc="-40" dirty="0">
              <a:latin typeface="+mj-lt"/>
              <a:cs typeface="Calibri"/>
            </a:endParaRPr>
          </a:p>
          <a:p>
            <a:pPr marL="641350" indent="-591185">
              <a:lnSpc>
                <a:spcPct val="100000"/>
              </a:lnSpc>
              <a:spcBef>
                <a:spcPts val="95"/>
              </a:spcBef>
              <a:buAutoNum type="arabicPeriod"/>
              <a:tabLst>
                <a:tab pos="641350" algn="l"/>
                <a:tab pos="641985" algn="l"/>
              </a:tabLst>
            </a:pPr>
            <a:r>
              <a:rPr lang="de-CH" sz="1600" dirty="0">
                <a:cs typeface="Calibri" panose="020F0502020204030204" pitchFamily="34" charset="0"/>
              </a:rPr>
              <a:t>Dekarbonisierung: Weltweiter Megatrend  - Fakt</a:t>
            </a:r>
            <a:r>
              <a:rPr lang="de-CH" sz="1600" dirty="0"/>
              <a:t>  </a:t>
            </a:r>
          </a:p>
          <a:p>
            <a:pPr marL="641350" indent="-591185">
              <a:spcBef>
                <a:spcPts val="100"/>
              </a:spcBef>
              <a:buFontTx/>
              <a:buAutoNum type="arabicPeriod"/>
              <a:tabLst>
                <a:tab pos="641350" algn="l"/>
                <a:tab pos="641985" algn="l"/>
              </a:tabLst>
            </a:pPr>
            <a:r>
              <a:rPr lang="de-CH" sz="1600" dirty="0">
                <a:cs typeface="Calibri" panose="020F0502020204030204" pitchFamily="34" charset="0"/>
              </a:rPr>
              <a:t>Dekarbonisierung: Weltweiter Megatrend  - Treiber und Hemmnisse</a:t>
            </a:r>
          </a:p>
          <a:p>
            <a:pPr marL="641350" indent="-591185">
              <a:lnSpc>
                <a:spcPct val="100000"/>
              </a:lnSpc>
              <a:spcBef>
                <a:spcPts val="95"/>
              </a:spcBef>
              <a:buAutoNum type="arabicPeriod"/>
              <a:tabLst>
                <a:tab pos="641350" algn="l"/>
                <a:tab pos="641985" algn="l"/>
              </a:tabLst>
            </a:pPr>
            <a:r>
              <a:rPr lang="de-CH" sz="1600" dirty="0"/>
              <a:t>Die Ausgangslage hat sich verändert</a:t>
            </a:r>
          </a:p>
          <a:p>
            <a:pPr marL="641350" indent="-591185">
              <a:lnSpc>
                <a:spcPct val="100000"/>
              </a:lnSpc>
              <a:spcBef>
                <a:spcPts val="95"/>
              </a:spcBef>
              <a:buAutoNum type="arabicPeriod"/>
              <a:tabLst>
                <a:tab pos="641350" algn="l"/>
                <a:tab pos="641985" algn="l"/>
              </a:tabLst>
            </a:pPr>
            <a:r>
              <a:rPr lang="de-CH" sz="1600" dirty="0"/>
              <a:t>Sehr hohe Auslandabhängigkeit: Die Schweiz steht nicht gut da! </a:t>
            </a:r>
          </a:p>
          <a:p>
            <a:pPr marL="641350" indent="-591185">
              <a:lnSpc>
                <a:spcPct val="100000"/>
              </a:lnSpc>
              <a:spcBef>
                <a:spcPts val="95"/>
              </a:spcBef>
              <a:buAutoNum type="arabicPeriod"/>
              <a:tabLst>
                <a:tab pos="641350" algn="l"/>
                <a:tab pos="641985" algn="l"/>
              </a:tabLst>
            </a:pPr>
            <a:r>
              <a:rPr lang="de-CH" sz="1600" dirty="0">
                <a:cs typeface="Calibri" panose="020F0502020204030204" pitchFamily="34" charset="0"/>
              </a:rPr>
              <a:t>Ziele Klimapolitik Schweiz</a:t>
            </a:r>
            <a:r>
              <a:rPr lang="de-CH" sz="1600" dirty="0"/>
              <a:t> </a:t>
            </a:r>
          </a:p>
          <a:p>
            <a:pPr marL="641350" indent="-591185">
              <a:lnSpc>
                <a:spcPct val="100000"/>
              </a:lnSpc>
              <a:spcBef>
                <a:spcPts val="95"/>
              </a:spcBef>
              <a:buAutoNum type="arabicPeriod"/>
              <a:tabLst>
                <a:tab pos="641350" algn="l"/>
                <a:tab pos="641985" algn="l"/>
              </a:tabLst>
            </a:pPr>
            <a:r>
              <a:rPr lang="de-CH" sz="1600" dirty="0"/>
              <a:t>Erneuerbare Energie zubauen – die Notwendigkeiten</a:t>
            </a:r>
          </a:p>
          <a:p>
            <a:pPr marL="641350" indent="-591185">
              <a:lnSpc>
                <a:spcPct val="100000"/>
              </a:lnSpc>
              <a:spcBef>
                <a:spcPts val="95"/>
              </a:spcBef>
              <a:buAutoNum type="arabicPeriod"/>
              <a:tabLst>
                <a:tab pos="641350" algn="l"/>
                <a:tab pos="641985" algn="l"/>
              </a:tabLst>
            </a:pPr>
            <a:r>
              <a:rPr lang="de-CH" sz="1600" dirty="0"/>
              <a:t>Potentiale erneuerbare Energien:  Inland 172 - 84 TWh/a</a:t>
            </a:r>
          </a:p>
          <a:p>
            <a:pPr marL="641350" indent="-591185">
              <a:lnSpc>
                <a:spcPct val="100000"/>
              </a:lnSpc>
              <a:spcBef>
                <a:spcPts val="95"/>
              </a:spcBef>
              <a:buAutoNum type="arabicPeriod"/>
              <a:tabLst>
                <a:tab pos="641350" algn="l"/>
                <a:tab pos="641985" algn="l"/>
              </a:tabLst>
            </a:pPr>
            <a:r>
              <a:rPr lang="de-CH" sz="1600" dirty="0"/>
              <a:t>Diskussion Potentiale Erneuerbare Energien für Strom, Gas</a:t>
            </a:r>
          </a:p>
          <a:p>
            <a:pPr marL="641350" indent="-591185">
              <a:lnSpc>
                <a:spcPct val="100000"/>
              </a:lnSpc>
              <a:spcBef>
                <a:spcPts val="95"/>
              </a:spcBef>
              <a:buAutoNum type="arabicPeriod"/>
              <a:tabLst>
                <a:tab pos="641350" algn="l"/>
                <a:tab pos="641985" algn="l"/>
              </a:tabLst>
            </a:pPr>
            <a:r>
              <a:rPr lang="de-CH" sz="1600" dirty="0"/>
              <a:t>Zubau Erneuerbare Energien: Produktionskosten pro kWh</a:t>
            </a:r>
          </a:p>
          <a:p>
            <a:pPr marL="641350" indent="-591185">
              <a:lnSpc>
                <a:spcPct val="100000"/>
              </a:lnSpc>
              <a:spcBef>
                <a:spcPts val="95"/>
              </a:spcBef>
              <a:buAutoNum type="arabicPeriod"/>
              <a:tabLst>
                <a:tab pos="641350" algn="l"/>
                <a:tab pos="641985" algn="l"/>
              </a:tabLst>
            </a:pPr>
            <a:r>
              <a:rPr lang="de-CH" sz="1600" dirty="0"/>
              <a:t>Diskussion: Kosten, Zielsetzungen Zubau Erneuerbare Energien</a:t>
            </a:r>
          </a:p>
          <a:p>
            <a:pPr marL="641350" indent="-591185">
              <a:lnSpc>
                <a:spcPct val="100000"/>
              </a:lnSpc>
              <a:spcBef>
                <a:spcPts val="95"/>
              </a:spcBef>
              <a:buAutoNum type="arabicPeriod"/>
              <a:tabLst>
                <a:tab pos="641350" algn="l"/>
                <a:tab pos="641985" algn="l"/>
              </a:tabLst>
            </a:pPr>
            <a:r>
              <a:rPr lang="de-CH" sz="1600" dirty="0" err="1"/>
              <a:t>Zubaumodell</a:t>
            </a:r>
            <a:r>
              <a:rPr lang="de-CH" sz="1600" dirty="0"/>
              <a:t> für zusätzliche 35 TWh/a PV-Strom bis 2035 - Annahmen</a:t>
            </a:r>
          </a:p>
          <a:p>
            <a:pPr marL="641350" indent="-591185">
              <a:spcBef>
                <a:spcPts val="100"/>
              </a:spcBef>
              <a:buFontTx/>
              <a:buAutoNum type="arabicPeriod"/>
              <a:tabLst>
                <a:tab pos="641350" algn="l"/>
                <a:tab pos="641985" algn="l"/>
              </a:tabLst>
            </a:pPr>
            <a:r>
              <a:rPr lang="de-CH" sz="1600" dirty="0" err="1"/>
              <a:t>Zubaumodell</a:t>
            </a:r>
            <a:r>
              <a:rPr lang="de-CH" sz="1600" dirty="0"/>
              <a:t> für zusätzliche 35 TWh/a PV-Strom bis 2035 </a:t>
            </a:r>
            <a:br>
              <a:rPr lang="de-CH" sz="1600" dirty="0"/>
            </a:br>
            <a:r>
              <a:rPr lang="de-CH" sz="1600" dirty="0"/>
              <a:t> 	Annahmen – Resultate 1, 2 – Diskussion, Interpretation, Folgerungen</a:t>
            </a:r>
          </a:p>
          <a:p>
            <a:pPr marL="641350" indent="-591185">
              <a:spcBef>
                <a:spcPts val="100"/>
              </a:spcBef>
              <a:buFontTx/>
              <a:buAutoNum type="arabicPeriod"/>
              <a:tabLst>
                <a:tab pos="641350" algn="l"/>
                <a:tab pos="641985" algn="l"/>
              </a:tabLst>
            </a:pPr>
            <a:r>
              <a:rPr lang="de-CH" sz="1600" dirty="0"/>
              <a:t>Vorhandene Fördermittel für erneuerbare Energien</a:t>
            </a:r>
          </a:p>
          <a:p>
            <a:pPr marL="641350" indent="-591185">
              <a:spcBef>
                <a:spcPts val="100"/>
              </a:spcBef>
              <a:buFontTx/>
              <a:buAutoNum type="arabicPeriod"/>
              <a:tabLst>
                <a:tab pos="641350" algn="l"/>
                <a:tab pos="641985" algn="l"/>
              </a:tabLst>
            </a:pPr>
            <a:r>
              <a:rPr lang="de-CH" sz="1600" dirty="0"/>
              <a:t>Verfügbare Fördermittel für erneuerbare Energien ab 2022 </a:t>
            </a:r>
          </a:p>
          <a:p>
            <a:pPr marL="641350" indent="-591185">
              <a:spcBef>
                <a:spcPts val="100"/>
              </a:spcBef>
              <a:buFontTx/>
              <a:buAutoNum type="arabicPeriod"/>
              <a:tabLst>
                <a:tab pos="641350" algn="l"/>
                <a:tab pos="641985" algn="l"/>
              </a:tabLst>
            </a:pPr>
            <a:r>
              <a:rPr lang="de-CH" sz="1600" dirty="0"/>
              <a:t>Fördermittelbedarf für PV, Wasser, Wind, Biomasse ? </a:t>
            </a:r>
          </a:p>
          <a:p>
            <a:pPr marL="641350" indent="-591185">
              <a:spcBef>
                <a:spcPts val="100"/>
              </a:spcBef>
              <a:buFontTx/>
              <a:buAutoNum type="arabicPeriod"/>
              <a:tabLst>
                <a:tab pos="641350" algn="l"/>
                <a:tab pos="641985" algn="l"/>
              </a:tabLst>
            </a:pPr>
            <a:r>
              <a:rPr lang="de-CH" sz="1600" dirty="0"/>
              <a:t>Notwendige Korrekturen bei den Energieperspektiven 2050+  -  neue Ausbauziele Energiegesetz</a:t>
            </a:r>
          </a:p>
          <a:p>
            <a:pPr marL="641350" indent="-591185">
              <a:spcBef>
                <a:spcPts val="100"/>
              </a:spcBef>
              <a:buFontTx/>
              <a:buAutoNum type="arabicPeriod"/>
              <a:tabLst>
                <a:tab pos="641350" algn="l"/>
                <a:tab pos="641985" algn="l"/>
              </a:tabLst>
            </a:pPr>
            <a:r>
              <a:rPr lang="de-CH" sz="1600" dirty="0"/>
              <a:t>35 TWh/a PV-Zubau bis 2035 - 2022 PV-Wachstum ca. 50% - ab 2025 unter 20%</a:t>
            </a:r>
          </a:p>
          <a:p>
            <a:pPr marL="641350" indent="-591185">
              <a:spcBef>
                <a:spcPts val="100"/>
              </a:spcBef>
              <a:buFontTx/>
              <a:buAutoNum type="arabicPeriod"/>
              <a:tabLst>
                <a:tab pos="641350" algn="l"/>
                <a:tab pos="641985" algn="l"/>
              </a:tabLst>
            </a:pPr>
            <a:r>
              <a:rPr lang="de-CH" sz="1600" dirty="0"/>
              <a:t>Zubau 35+5 TWh/a heisst Turbo zuschalten: Plan Wahlen 4.0  – Weitere Massnahmen sind zentral (1)/(2)</a:t>
            </a:r>
          </a:p>
          <a:p>
            <a:pPr marL="641350" indent="-591185">
              <a:spcBef>
                <a:spcPts val="100"/>
              </a:spcBef>
              <a:buFontTx/>
              <a:buAutoNum type="arabicPeriod"/>
              <a:tabLst>
                <a:tab pos="641350" algn="l"/>
                <a:tab pos="641985" algn="l"/>
              </a:tabLst>
            </a:pPr>
            <a:r>
              <a:rPr lang="de-CH" sz="1600" dirty="0"/>
              <a:t>Zubau 35+5 TWh/a - Turbo zuschalten: Plan Wahlen 4.0 – Weitere Massnahmen zentral  </a:t>
            </a:r>
          </a:p>
          <a:p>
            <a:pPr marL="641350" indent="-591185">
              <a:spcBef>
                <a:spcPts val="100"/>
              </a:spcBef>
              <a:buFontTx/>
              <a:buAutoNum type="arabicPeriod"/>
              <a:tabLst>
                <a:tab pos="641350" algn="l"/>
                <a:tab pos="641985" algn="l"/>
              </a:tabLst>
            </a:pPr>
            <a:r>
              <a:rPr lang="de-CH" sz="1600" dirty="0"/>
              <a:t>Plan Wahlen 4.0: Ausbau- und Effizienz-Plan bis 2035</a:t>
            </a:r>
          </a:p>
          <a:p>
            <a:pPr marL="641350" indent="-591185">
              <a:spcBef>
                <a:spcPts val="100"/>
              </a:spcBef>
              <a:buFontTx/>
              <a:buAutoNum type="arabicPeriod"/>
              <a:tabLst>
                <a:tab pos="641350" algn="l"/>
                <a:tab pos="641985" algn="l"/>
              </a:tabLst>
            </a:pPr>
            <a:r>
              <a:rPr lang="de-CH" sz="1600" dirty="0">
                <a:cs typeface="Calibri" panose="020F0502020204030204" pitchFamily="34" charset="0"/>
              </a:rPr>
              <a:t>Fazit</a:t>
            </a:r>
            <a:endParaRPr dirty="0">
              <a:latin typeface="Calibri"/>
              <a:cs typeface="Calibri"/>
            </a:endParaRPr>
          </a:p>
        </p:txBody>
      </p:sp>
      <p:sp>
        <p:nvSpPr>
          <p:cNvPr id="6" name="Foliennummernplatzhalter 5">
            <a:extLst>
              <a:ext uri="{FF2B5EF4-FFF2-40B4-BE49-F238E27FC236}">
                <a16:creationId xmlns:a16="http://schemas.microsoft.com/office/drawing/2014/main" id="{FDFB8E63-6B35-3EC2-E078-B6B7FF37AABC}"/>
              </a:ext>
            </a:extLst>
          </p:cNvPr>
          <p:cNvSpPr>
            <a:spLocks noGrp="1"/>
          </p:cNvSpPr>
          <p:nvPr>
            <p:ph type="sldNum" sz="quarter" idx="7"/>
          </p:nvPr>
        </p:nvSpPr>
        <p:spPr/>
        <p:txBody>
          <a:bodyPr/>
          <a:lstStyle/>
          <a:p>
            <a:pPr marL="38100">
              <a:lnSpc>
                <a:spcPct val="100000"/>
              </a:lnSpc>
              <a:spcBef>
                <a:spcPts val="370"/>
              </a:spcBef>
            </a:pPr>
            <a:fld id="{81D60167-4931-47E6-BA6A-407CBD079E47}" type="slidenum">
              <a:rPr lang="de-CH" smtClean="0"/>
              <a:t>3</a:t>
            </a:fld>
            <a:endParaRPr lang="de-CH"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B2C35-B4FD-4D48-A65C-00C24B234D15}"/>
              </a:ext>
            </a:extLst>
          </p:cNvPr>
          <p:cNvSpPr>
            <a:spLocks noGrp="1"/>
          </p:cNvSpPr>
          <p:nvPr>
            <p:ph type="title"/>
          </p:nvPr>
        </p:nvSpPr>
        <p:spPr>
          <a:xfrm>
            <a:off x="547826" y="470950"/>
            <a:ext cx="11096348" cy="639393"/>
          </a:xfrm>
        </p:spPr>
        <p:txBody>
          <a:bodyPr>
            <a:normAutofit/>
          </a:bodyPr>
          <a:lstStyle/>
          <a:p>
            <a:r>
              <a:rPr lang="de-CH" sz="3200" b="1" dirty="0"/>
              <a:t>Plan Wahlen 4.0: Ausbau- und Effizienz-Plan bis 2035 (2)</a:t>
            </a:r>
          </a:p>
        </p:txBody>
      </p:sp>
      <p:sp>
        <p:nvSpPr>
          <p:cNvPr id="3" name="Inhaltsplatzhalter 2">
            <a:extLst>
              <a:ext uri="{FF2B5EF4-FFF2-40B4-BE49-F238E27FC236}">
                <a16:creationId xmlns:a16="http://schemas.microsoft.com/office/drawing/2014/main" id="{64F5B747-641A-4A52-A7FF-610D65F13E24}"/>
              </a:ext>
            </a:extLst>
          </p:cNvPr>
          <p:cNvSpPr>
            <a:spLocks noGrp="1"/>
          </p:cNvSpPr>
          <p:nvPr>
            <p:ph idx="1"/>
          </p:nvPr>
        </p:nvSpPr>
        <p:spPr>
          <a:xfrm>
            <a:off x="601092" y="1291390"/>
            <a:ext cx="10989816" cy="5136912"/>
          </a:xfrm>
        </p:spPr>
        <p:txBody>
          <a:bodyPr>
            <a:noAutofit/>
          </a:bodyPr>
          <a:lstStyle/>
          <a:p>
            <a:pPr>
              <a:lnSpc>
                <a:spcPct val="100000"/>
              </a:lnSpc>
            </a:pPr>
            <a:r>
              <a:rPr lang="de-CH" sz="2000" dirty="0"/>
              <a:t>Seit Marktöffnung wird keine Gesamtplanung mehr gemacht. Die Aufgaben sind u.a. aufgrund </a:t>
            </a:r>
            <a:r>
              <a:rPr lang="de-CH" sz="2000" dirty="0" err="1"/>
              <a:t>EnG</a:t>
            </a:r>
            <a:r>
              <a:rPr lang="de-CH" sz="2000" dirty="0"/>
              <a:t>, Artikel 8 mit klaren Zuständigkeiten zu klären.  </a:t>
            </a:r>
          </a:p>
          <a:p>
            <a:pPr>
              <a:lnSpc>
                <a:spcPct val="100000"/>
              </a:lnSpc>
            </a:pPr>
            <a:r>
              <a:rPr lang="de-CH" sz="2000" dirty="0"/>
              <a:t>Die Energieperspektiven 2050+ mit zu wenig weitreichenden Zielsetzungen und einem viel zu engen Spektrum an Varianten reichen für eine Politik der Versorgungssicherheit und Klimapolitik nicht: Zu sehr wird auf Importe bei einem relativ geringen Zubau in der Schweiz abgestützt. </a:t>
            </a:r>
          </a:p>
          <a:p>
            <a:pPr>
              <a:lnSpc>
                <a:spcPct val="100000"/>
              </a:lnSpc>
            </a:pPr>
            <a:r>
              <a:rPr lang="de-CH" sz="2000" dirty="0"/>
              <a:t>Die Inlandproduktion muss forciert ausgebaut werden: Wir erachten +40 TWh/a erneuerbare Energien bis 2035 als notwendig. Ein Verlass auf eine forcierte Importstrategie ist angesichts der auch in den umliegenden Ländern steigenden Knappheiten fahrlässig. Gaskraftwerke für die Abdeckung von Importrisiken sind sehr teure und im Krisenfall (s. Ukraine-Krise) unzuverlässige Scheinlösungen.</a:t>
            </a:r>
          </a:p>
          <a:p>
            <a:pPr>
              <a:lnSpc>
                <a:spcPct val="100000"/>
              </a:lnSpc>
            </a:pPr>
            <a:r>
              <a:rPr lang="de-CH" sz="2000" dirty="0"/>
              <a:t>Für notwendige Neuorientierung der Energie- und Klimapolitik sind fundierte Grundlagen, vor allem aber politischer Konsens über die zentralen Eckpfeiler kurz- und mittelfristig nötig:</a:t>
            </a:r>
          </a:p>
          <a:p>
            <a:pPr>
              <a:lnSpc>
                <a:spcPct val="100000"/>
              </a:lnSpc>
            </a:pPr>
            <a:r>
              <a:rPr lang="de-CH" sz="2000" dirty="0"/>
              <a:t>Player müssen Konsens schaffen: BFE, </a:t>
            </a:r>
            <a:r>
              <a:rPr lang="de-CH" sz="2000" dirty="0" err="1"/>
              <a:t>ElCom</a:t>
            </a:r>
            <a:r>
              <a:rPr lang="de-CH" sz="2000" dirty="0"/>
              <a:t>, Kantone, öffentlichen private Unternehmen, </a:t>
            </a:r>
            <a:r>
              <a:rPr lang="de-CH" sz="2000" dirty="0" err="1"/>
              <a:t>Prosumer</a:t>
            </a:r>
            <a:r>
              <a:rPr lang="de-CH" sz="2000" dirty="0"/>
              <a:t>, Konsumenten, Umwelt etc.</a:t>
            </a:r>
          </a:p>
        </p:txBody>
      </p:sp>
      <p:sp>
        <p:nvSpPr>
          <p:cNvPr id="4" name="Datumsplatzhalter 3">
            <a:extLst>
              <a:ext uri="{FF2B5EF4-FFF2-40B4-BE49-F238E27FC236}">
                <a16:creationId xmlns:a16="http://schemas.microsoft.com/office/drawing/2014/main" id="{7F418825-62A6-7F66-F39F-F4B0FA1521F1}"/>
              </a:ext>
            </a:extLst>
          </p:cNvPr>
          <p:cNvSpPr>
            <a:spLocks noGrp="1"/>
          </p:cNvSpPr>
          <p:nvPr>
            <p:ph type="dt" sz="half" idx="10"/>
          </p:nvPr>
        </p:nvSpPr>
        <p:spPr/>
        <p:txBody>
          <a:bodyPr/>
          <a:lstStyle/>
          <a:p>
            <a:fld id="{C99E031D-525C-43DD-A322-3F2C07692433}" type="datetime1">
              <a:rPr lang="de-CH" smtClean="0"/>
              <a:t>24.06.2022</a:t>
            </a:fld>
            <a:endParaRPr lang="de-CH"/>
          </a:p>
        </p:txBody>
      </p:sp>
      <p:sp>
        <p:nvSpPr>
          <p:cNvPr id="5" name="Foliennummernplatzhalter 4">
            <a:extLst>
              <a:ext uri="{FF2B5EF4-FFF2-40B4-BE49-F238E27FC236}">
                <a16:creationId xmlns:a16="http://schemas.microsoft.com/office/drawing/2014/main" id="{ABCB7701-449D-866F-4C63-60CEFBB1FE2C}"/>
              </a:ext>
            </a:extLst>
          </p:cNvPr>
          <p:cNvSpPr>
            <a:spLocks noGrp="1"/>
          </p:cNvSpPr>
          <p:nvPr>
            <p:ph type="sldNum" sz="quarter" idx="12"/>
          </p:nvPr>
        </p:nvSpPr>
        <p:spPr/>
        <p:txBody>
          <a:bodyPr/>
          <a:lstStyle/>
          <a:p>
            <a:fld id="{0AB65F57-5F13-43A1-8316-AB5F1C205C21}" type="slidenum">
              <a:rPr lang="de-CH" smtClean="0"/>
              <a:t>30</a:t>
            </a:fld>
            <a:endParaRPr lang="de-CH"/>
          </a:p>
        </p:txBody>
      </p:sp>
    </p:spTree>
    <p:extLst>
      <p:ext uri="{BB962C8B-B14F-4D97-AF65-F5344CB8AC3E}">
        <p14:creationId xmlns:p14="http://schemas.microsoft.com/office/powerpoint/2010/main" val="2009791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2DF9A-7C29-40B8-8F12-915C99E67C0D}"/>
              </a:ext>
            </a:extLst>
          </p:cNvPr>
          <p:cNvSpPr>
            <a:spLocks noGrp="1"/>
          </p:cNvSpPr>
          <p:nvPr>
            <p:ph type="title"/>
          </p:nvPr>
        </p:nvSpPr>
        <p:spPr>
          <a:xfrm>
            <a:off x="457200" y="373488"/>
            <a:ext cx="10775798" cy="532660"/>
          </a:xfrm>
        </p:spPr>
        <p:txBody>
          <a:bodyPr>
            <a:noAutofit/>
          </a:bodyPr>
          <a:lstStyle/>
          <a:p>
            <a:r>
              <a:rPr lang="de-CH" sz="3200" b="1" dirty="0"/>
              <a:t>Fazit (1)</a:t>
            </a:r>
          </a:p>
        </p:txBody>
      </p:sp>
      <p:sp>
        <p:nvSpPr>
          <p:cNvPr id="3" name="Textplatzhalter 2">
            <a:extLst>
              <a:ext uri="{FF2B5EF4-FFF2-40B4-BE49-F238E27FC236}">
                <a16:creationId xmlns:a16="http://schemas.microsoft.com/office/drawing/2014/main" id="{8AC73CA0-85E2-488B-9F82-B22050DD4314}"/>
              </a:ext>
            </a:extLst>
          </p:cNvPr>
          <p:cNvSpPr>
            <a:spLocks noGrp="1"/>
          </p:cNvSpPr>
          <p:nvPr>
            <p:ph type="body" idx="1"/>
          </p:nvPr>
        </p:nvSpPr>
        <p:spPr>
          <a:xfrm>
            <a:off x="457200" y="1138989"/>
            <a:ext cx="11554286" cy="5412885"/>
          </a:xfrm>
        </p:spPr>
        <p:txBody>
          <a:bodyPr>
            <a:noAutofit/>
          </a:bodyPr>
          <a:lstStyle/>
          <a:p>
            <a:pPr marL="449263" indent="-449263">
              <a:buFont typeface="+mj-lt"/>
              <a:buAutoNum type="arabicPeriod"/>
            </a:pPr>
            <a:r>
              <a:rPr lang="de-CH" sz="2000" dirty="0"/>
              <a:t>Der rasche Zubau von erneuerbaren Energien ist von grösster Dringlichkeit. Fotovoltaik als günstigste Energiequelle steht klar im Vordergrund. Bis 2035 sollen ca. 40 TWh/a Strom zugebaut werden: </a:t>
            </a:r>
          </a:p>
          <a:p>
            <a:pPr marL="714375" lvl="2" indent="-265113"/>
            <a:r>
              <a:rPr lang="de-CH" dirty="0"/>
              <a:t>35 TWh/a Solar</a:t>
            </a:r>
          </a:p>
          <a:p>
            <a:pPr marL="714375" lvl="2" indent="-265113"/>
            <a:r>
              <a:rPr lang="de-CH" dirty="0"/>
              <a:t>2 TWh/a Wasser</a:t>
            </a:r>
          </a:p>
          <a:p>
            <a:pPr marL="714375" lvl="2" indent="-265113"/>
            <a:r>
              <a:rPr lang="de-CH" dirty="0"/>
              <a:t>3 TWh/a Wind</a:t>
            </a:r>
          </a:p>
          <a:p>
            <a:pPr marL="714375" lvl="2" indent="-265113"/>
            <a:r>
              <a:rPr lang="de-CH" dirty="0"/>
              <a:t>0-2 TWh/a Biomasse, Biogas;  0 TWh/a Geothermie</a:t>
            </a:r>
          </a:p>
          <a:p>
            <a:pPr marL="449263" indent="-449263">
              <a:buFont typeface="+mj-lt"/>
              <a:buAutoNum type="arabicPeriod"/>
            </a:pPr>
            <a:r>
              <a:rPr lang="de-CH" sz="2000" dirty="0"/>
              <a:t>Zubau erfolgt für Ausstieg aus KKW (-22 TWh/a), für das Wachstum der </a:t>
            </a:r>
            <a:r>
              <a:rPr lang="de-CH" sz="2000" dirty="0" err="1"/>
              <a:t>eMobilität</a:t>
            </a:r>
            <a:r>
              <a:rPr lang="de-CH" sz="2000" dirty="0"/>
              <a:t> (+14 - 16 TWh/a) und der Wärmeversorgung mit WP (+6-9 TWh/a). Versorgungssicherheit kann so  gewährleistet werden. </a:t>
            </a:r>
          </a:p>
          <a:p>
            <a:pPr marL="449263" indent="-449263">
              <a:buFont typeface="+mj-lt"/>
              <a:buAutoNum type="arabicPeriod"/>
            </a:pPr>
            <a:r>
              <a:rPr lang="de-CH" sz="2000" dirty="0"/>
              <a:t>Gemäss PV-</a:t>
            </a:r>
            <a:r>
              <a:rPr lang="de-CH" sz="2000" dirty="0" err="1"/>
              <a:t>Zubaumodell</a:t>
            </a:r>
            <a:r>
              <a:rPr lang="de-CH" sz="2000" dirty="0"/>
              <a:t> sind für 35 TWh/a PV-Strom insgesamt ca. 7.1 Milliarden CHF Fördermittel nötig, d.h. 20 Rp. pro zusätzliche kWh Jahresproduktion. Wird für den Zubau von 5 TWh/a Wasser, Wind und Biomasse von den gleichen Fördersätzen ausgegangen, so sind es nochmals ca. 1 Milliarde CHF, bei doppelten Fördersätzen sind es plus ca. 2 Milliarden CHF. </a:t>
            </a:r>
          </a:p>
          <a:p>
            <a:pPr marL="449263" indent="-449263">
              <a:buFont typeface="+mj-lt"/>
              <a:buAutoNum type="arabicPeriod"/>
            </a:pPr>
            <a:r>
              <a:rPr lang="de-CH" sz="2000" dirty="0"/>
              <a:t>Wird insgesamt mit höheren Subventionen bzw. Fördermitteln gerechnet, z.B. 25% statt 15%, so steigt </a:t>
            </a:r>
            <a:br>
              <a:rPr lang="de-CH" sz="2000" dirty="0"/>
            </a:br>
            <a:r>
              <a:rPr lang="de-CH" sz="2000" dirty="0"/>
              <a:t>der Fördermittelbedarf von 7.1 auf 11.8 Mrd. CHF/a. Das erfordert je nach Entwicklung der Grosshandelspreise eine Erhöhung des Netzzuschlages. </a:t>
            </a:r>
          </a:p>
        </p:txBody>
      </p:sp>
      <p:sp>
        <p:nvSpPr>
          <p:cNvPr id="4" name="Datumsplatzhalter 3">
            <a:extLst>
              <a:ext uri="{FF2B5EF4-FFF2-40B4-BE49-F238E27FC236}">
                <a16:creationId xmlns:a16="http://schemas.microsoft.com/office/drawing/2014/main" id="{D0658EEA-7EE4-9D77-660A-4AA4B27CE283}"/>
              </a:ext>
            </a:extLst>
          </p:cNvPr>
          <p:cNvSpPr>
            <a:spLocks noGrp="1"/>
          </p:cNvSpPr>
          <p:nvPr>
            <p:ph type="dt" sz="half" idx="10"/>
          </p:nvPr>
        </p:nvSpPr>
        <p:spPr/>
        <p:txBody>
          <a:bodyPr/>
          <a:lstStyle/>
          <a:p>
            <a:fld id="{D0DF7CA7-A947-4B6D-8907-F2145F78605E}" type="datetime1">
              <a:rPr lang="de-CH" smtClean="0"/>
              <a:t>24.06.2022</a:t>
            </a:fld>
            <a:endParaRPr lang="de-CH"/>
          </a:p>
        </p:txBody>
      </p:sp>
      <p:sp>
        <p:nvSpPr>
          <p:cNvPr id="5" name="Foliennummernplatzhalter 4">
            <a:extLst>
              <a:ext uri="{FF2B5EF4-FFF2-40B4-BE49-F238E27FC236}">
                <a16:creationId xmlns:a16="http://schemas.microsoft.com/office/drawing/2014/main" id="{CB8DE481-667A-67A4-2851-47F33ADBFC0A}"/>
              </a:ext>
            </a:extLst>
          </p:cNvPr>
          <p:cNvSpPr>
            <a:spLocks noGrp="1"/>
          </p:cNvSpPr>
          <p:nvPr>
            <p:ph type="sldNum" sz="quarter" idx="12"/>
          </p:nvPr>
        </p:nvSpPr>
        <p:spPr/>
        <p:txBody>
          <a:bodyPr/>
          <a:lstStyle/>
          <a:p>
            <a:fld id="{0AB65F57-5F13-43A1-8316-AB5F1C205C21}" type="slidenum">
              <a:rPr lang="de-CH" smtClean="0"/>
              <a:t>31</a:t>
            </a:fld>
            <a:endParaRPr lang="de-CH"/>
          </a:p>
        </p:txBody>
      </p:sp>
    </p:spTree>
    <p:extLst>
      <p:ext uri="{BB962C8B-B14F-4D97-AF65-F5344CB8AC3E}">
        <p14:creationId xmlns:p14="http://schemas.microsoft.com/office/powerpoint/2010/main" val="367364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2DF9A-7C29-40B8-8F12-915C99E67C0D}"/>
              </a:ext>
            </a:extLst>
          </p:cNvPr>
          <p:cNvSpPr>
            <a:spLocks noGrp="1"/>
          </p:cNvSpPr>
          <p:nvPr>
            <p:ph type="title"/>
          </p:nvPr>
        </p:nvSpPr>
        <p:spPr>
          <a:xfrm>
            <a:off x="381844" y="305186"/>
            <a:ext cx="10775798" cy="532660"/>
          </a:xfrm>
        </p:spPr>
        <p:txBody>
          <a:bodyPr>
            <a:noAutofit/>
          </a:bodyPr>
          <a:lstStyle/>
          <a:p>
            <a:r>
              <a:rPr lang="de-CH" sz="3200" b="1" dirty="0"/>
              <a:t>Fazit (2)</a:t>
            </a:r>
          </a:p>
        </p:txBody>
      </p:sp>
      <p:sp>
        <p:nvSpPr>
          <p:cNvPr id="3" name="Textplatzhalter 2">
            <a:extLst>
              <a:ext uri="{FF2B5EF4-FFF2-40B4-BE49-F238E27FC236}">
                <a16:creationId xmlns:a16="http://schemas.microsoft.com/office/drawing/2014/main" id="{8AC73CA0-85E2-488B-9F82-B22050DD4314}"/>
              </a:ext>
            </a:extLst>
          </p:cNvPr>
          <p:cNvSpPr>
            <a:spLocks noGrp="1"/>
          </p:cNvSpPr>
          <p:nvPr>
            <p:ph type="body" idx="1"/>
          </p:nvPr>
        </p:nvSpPr>
        <p:spPr>
          <a:xfrm>
            <a:off x="303377" y="810754"/>
            <a:ext cx="11708109" cy="5475730"/>
          </a:xfrm>
        </p:spPr>
        <p:txBody>
          <a:bodyPr>
            <a:noAutofit/>
          </a:bodyPr>
          <a:lstStyle/>
          <a:p>
            <a:pPr marL="450850" indent="-450850">
              <a:buNone/>
            </a:pPr>
            <a:r>
              <a:rPr lang="de-CH" sz="2200" dirty="0"/>
              <a:t>5.    Unter folgenden Bedingungen (inkl. der aktuellen 1.5 Mrd. CHF Reserven) - reichen die vor-</a:t>
            </a:r>
            <a:br>
              <a:rPr lang="de-CH" sz="2200" dirty="0"/>
            </a:br>
            <a:r>
              <a:rPr lang="de-CH" sz="2200" dirty="0" err="1"/>
              <a:t>handenen</a:t>
            </a:r>
            <a:r>
              <a:rPr lang="de-CH" sz="2200" dirty="0"/>
              <a:t> Mittel bei einer Weiterführung des Netzzuschlages bis 2035 knapp aus:</a:t>
            </a:r>
          </a:p>
          <a:p>
            <a:pPr marL="450850" lvl="2" indent="-179388"/>
            <a:r>
              <a:rPr lang="de-CH" dirty="0">
                <a:ea typeface="Times New Roman" panose="02020603050405020304" pitchFamily="18" charset="0"/>
              </a:rPr>
              <a:t>Die Förderung soll strikt technologieneutral, das heisst mit </a:t>
            </a:r>
            <a:r>
              <a:rPr lang="de-CH" b="1" dirty="0">
                <a:ea typeface="Times New Roman" panose="02020603050405020304" pitchFamily="18" charset="0"/>
              </a:rPr>
              <a:t>gleichen Beiträgen pro geförderte kWh</a:t>
            </a:r>
            <a:r>
              <a:rPr lang="de-CH" dirty="0">
                <a:ea typeface="Times New Roman" panose="02020603050405020304" pitchFamily="18" charset="0"/>
              </a:rPr>
              <a:t> (mit Berücksichtigung Lebensdauer)</a:t>
            </a:r>
            <a:r>
              <a:rPr lang="de-CH" b="1" dirty="0">
                <a:ea typeface="Times New Roman" panose="02020603050405020304" pitchFamily="18" charset="0"/>
              </a:rPr>
              <a:t> </a:t>
            </a:r>
            <a:r>
              <a:rPr lang="de-CH" dirty="0">
                <a:ea typeface="Times New Roman" panose="02020603050405020304" pitchFamily="18" charset="0"/>
              </a:rPr>
              <a:t>erfolgen</a:t>
            </a:r>
            <a:r>
              <a:rPr lang="de-CH" b="1" dirty="0">
                <a:ea typeface="Times New Roman" panose="02020603050405020304" pitchFamily="18" charset="0"/>
              </a:rPr>
              <a:t> </a:t>
            </a:r>
            <a:r>
              <a:rPr lang="de-CH" dirty="0">
                <a:ea typeface="Times New Roman" panose="02020603050405020304" pitchFamily="18" charset="0"/>
              </a:rPr>
              <a:t>und auf zusätzliche </a:t>
            </a:r>
            <a:r>
              <a:rPr lang="de-CH" b="1" dirty="0">
                <a:ea typeface="Times New Roman" panose="02020603050405020304" pitchFamily="18" charset="0"/>
              </a:rPr>
              <a:t>Winterproduktion</a:t>
            </a:r>
            <a:r>
              <a:rPr lang="de-CH" dirty="0">
                <a:ea typeface="Times New Roman" panose="02020603050405020304" pitchFamily="18" charset="0"/>
              </a:rPr>
              <a:t> ausgerichtet werden.</a:t>
            </a:r>
          </a:p>
          <a:p>
            <a:pPr marL="450850" lvl="2" indent="-179388"/>
            <a:r>
              <a:rPr lang="de-CH" dirty="0">
                <a:effectLst/>
                <a:ea typeface="Times New Roman" panose="02020603050405020304" pitchFamily="18" charset="0"/>
              </a:rPr>
              <a:t>Grundbeiträge sind zu streichen, da ungerechtfertigte Förderung Kleinanlagen.</a:t>
            </a:r>
          </a:p>
          <a:p>
            <a:pPr marL="450850" lvl="2" indent="-179388"/>
            <a:r>
              <a:rPr lang="de-CH" dirty="0">
                <a:effectLst/>
                <a:ea typeface="Times New Roman" panose="02020603050405020304" pitchFamily="18" charset="0"/>
              </a:rPr>
              <a:t>Bei Dächern, Fassaden, Infrastrukturen müssen möglichst die ganzen Flächen genutzt werden.</a:t>
            </a:r>
            <a:endParaRPr lang="de-CH" dirty="0">
              <a:effectLst/>
              <a:ea typeface="Calibri" panose="020F0502020204030204" pitchFamily="34" charset="0"/>
            </a:endParaRPr>
          </a:p>
          <a:p>
            <a:pPr marL="450850" lvl="1" indent="-179388">
              <a:spcBef>
                <a:spcPts val="600"/>
              </a:spcBef>
            </a:pPr>
            <a:r>
              <a:rPr lang="de-CH" sz="2000" dirty="0">
                <a:effectLst/>
                <a:ea typeface="Times New Roman" panose="02020603050405020304" pitchFamily="18" charset="0"/>
              </a:rPr>
              <a:t>Ein Förderbeitrag von 450 CHF/</a:t>
            </a:r>
            <a:r>
              <a:rPr lang="de-CH" sz="2000" dirty="0">
                <a:ea typeface="Times New Roman" panose="02020603050405020304" pitchFamily="18" charset="0"/>
              </a:rPr>
              <a:t>kW</a:t>
            </a:r>
            <a:r>
              <a:rPr lang="de-CH" sz="2000" baseline="-25000" dirty="0">
                <a:ea typeface="Times New Roman" panose="02020603050405020304" pitchFamily="18" charset="0"/>
              </a:rPr>
              <a:t>p</a:t>
            </a:r>
            <a:r>
              <a:rPr lang="de-CH" sz="2000" dirty="0">
                <a:ea typeface="Times New Roman" panose="02020603050405020304" pitchFamily="18" charset="0"/>
              </a:rPr>
              <a:t> (</a:t>
            </a:r>
            <a:r>
              <a:rPr lang="de-CH" sz="2000" dirty="0">
                <a:effectLst/>
                <a:ea typeface="Times New Roman" panose="02020603050405020304" pitchFamily="18" charset="0"/>
              </a:rPr>
              <a:t>30%) ist bei einem Durchschnittspreis von 1’500 CHF/kW</a:t>
            </a:r>
            <a:r>
              <a:rPr lang="de-CH" sz="2000" baseline="-25000" dirty="0">
                <a:effectLst/>
                <a:ea typeface="Times New Roman" panose="02020603050405020304" pitchFamily="18" charset="0"/>
              </a:rPr>
              <a:t>p</a:t>
            </a:r>
            <a:r>
              <a:rPr lang="de-CH" sz="2000" dirty="0">
                <a:effectLst/>
                <a:ea typeface="Times New Roman" panose="02020603050405020304" pitchFamily="18" charset="0"/>
              </a:rPr>
              <a:t> eher hoch. Gemäss </a:t>
            </a:r>
            <a:r>
              <a:rPr lang="de-CH" sz="2000" dirty="0" err="1">
                <a:effectLst/>
                <a:ea typeface="Times New Roman" panose="02020603050405020304" pitchFamily="18" charset="0"/>
              </a:rPr>
              <a:t>ewj</a:t>
            </a:r>
            <a:r>
              <a:rPr lang="de-CH" sz="2000" dirty="0">
                <a:effectLst/>
                <a:ea typeface="Times New Roman" panose="02020603050405020304" pitchFamily="18" charset="0"/>
              </a:rPr>
              <a:t>-PV-</a:t>
            </a:r>
            <a:r>
              <a:rPr lang="de-CH" sz="2000" dirty="0" err="1">
                <a:effectLst/>
                <a:ea typeface="Times New Roman" panose="02020603050405020304" pitchFamily="18" charset="0"/>
              </a:rPr>
              <a:t>Zubaumodell</a:t>
            </a:r>
            <a:r>
              <a:rPr lang="de-CH" sz="2000" dirty="0">
                <a:effectLst/>
                <a:ea typeface="Times New Roman" panose="02020603050405020304" pitchFamily="18" charset="0"/>
              </a:rPr>
              <a:t> ergibt PV-Förderung von 15% bzw. 25% Kapitalrenditen von ca. 4.1% - 5.5%/a.</a:t>
            </a:r>
            <a:endParaRPr lang="de-CH" sz="2000" dirty="0">
              <a:effectLst/>
              <a:ea typeface="Calibri" panose="020F0502020204030204" pitchFamily="34" charset="0"/>
            </a:endParaRPr>
          </a:p>
          <a:p>
            <a:pPr marL="450850" lvl="1" indent="-179388">
              <a:spcBef>
                <a:spcPts val="600"/>
              </a:spcBef>
            </a:pPr>
            <a:r>
              <a:rPr lang="de-CH" sz="2000" dirty="0">
                <a:effectLst/>
                <a:ea typeface="Times New Roman" panose="02020603050405020304" pitchFamily="18" charset="0"/>
              </a:rPr>
              <a:t>Das BFE sollte mit realistischen Kosten/Preisen bis 2035/2050 rechnen. PV ist viel günstiger als in den Energieperspektiven. </a:t>
            </a:r>
            <a:endParaRPr lang="de-CH" sz="2000" dirty="0">
              <a:effectLst/>
              <a:ea typeface="Calibri" panose="020F0502020204030204" pitchFamily="34" charset="0"/>
            </a:endParaRPr>
          </a:p>
          <a:p>
            <a:pPr marL="450850" lvl="1" indent="-179388">
              <a:spcBef>
                <a:spcPts val="600"/>
              </a:spcBef>
            </a:pPr>
            <a:r>
              <a:rPr lang="de-CH" sz="2000" dirty="0">
                <a:effectLst/>
                <a:ea typeface="Times New Roman" panose="02020603050405020304" pitchFamily="18" charset="0"/>
              </a:rPr>
              <a:t>Keine Gaskraftwerke für 800 Mio. CHF und keine AKW-Subventionen, da sind Ausstiegspläne gefragt. </a:t>
            </a:r>
            <a:endParaRPr lang="de-CH" sz="2000" dirty="0">
              <a:effectLst/>
              <a:ea typeface="Calibri" panose="020F0502020204030204" pitchFamily="34" charset="0"/>
            </a:endParaRPr>
          </a:p>
          <a:p>
            <a:pPr marL="450850" lvl="1" indent="-179388">
              <a:spcBef>
                <a:spcPts val="600"/>
              </a:spcBef>
            </a:pPr>
            <a:r>
              <a:rPr lang="de-CH" sz="2000" dirty="0">
                <a:effectLst/>
                <a:ea typeface="Times New Roman" panose="02020603050405020304" pitchFamily="18" charset="0"/>
              </a:rPr>
              <a:t>Kein Stützprogramm von 10 Milliarden CHF für Stromwirtschaft, diese soll Geschäftsmodelle anpassen. </a:t>
            </a:r>
          </a:p>
          <a:p>
            <a:pPr marL="450850" lvl="1" indent="-179388">
              <a:spcBef>
                <a:spcPts val="600"/>
              </a:spcBef>
            </a:pPr>
            <a:r>
              <a:rPr lang="de-CH" sz="2000" dirty="0">
                <a:ea typeface="Calibri" panose="020F0502020204030204" pitchFamily="34" charset="0"/>
              </a:rPr>
              <a:t>Eine technologieneutrale, kostenoptimierte Förderung führt automatisch zu einer erwünschten, starken Förderung der PV. Dies ist auch aus Sicht der technologischen Entwicklung sinnvoll: </a:t>
            </a:r>
            <a:r>
              <a:rPr lang="de-CH" sz="2000" dirty="0">
                <a:effectLst/>
                <a:ea typeface="Calibri" panose="020F0502020204030204" pitchFamily="34" charset="0"/>
              </a:rPr>
              <a:t>PV ist bereits heute am günstigsten und weist die grössten Skaleneffekte bzw. Kostensenkungspotentiale auf. </a:t>
            </a:r>
          </a:p>
          <a:p>
            <a:pPr marL="450850" indent="-361950">
              <a:spcBef>
                <a:spcPts val="600"/>
              </a:spcBef>
              <a:buFont typeface="+mj-lt"/>
              <a:buAutoNum type="arabicPeriod" startAt="6"/>
            </a:pPr>
            <a:r>
              <a:rPr lang="de-CH" sz="2000" dirty="0">
                <a:ea typeface="Calibri" panose="020F0502020204030204" pitchFamily="34" charset="0"/>
              </a:rPr>
              <a:t>Aus ökonomischer Sicht sind die überdurchschnittlichen Förderbeiträge für teurere Technologien wie Kleinwasserkraftwerke, Biomasse inakzeptabel und müssen den übrigen Fördersätzen angepasst werden. </a:t>
            </a:r>
            <a:r>
              <a:rPr lang="de-CH" sz="2000" dirty="0">
                <a:effectLst/>
                <a:ea typeface="Calibri" panose="020F0502020204030204" pitchFamily="34" charset="0"/>
              </a:rPr>
              <a:t> </a:t>
            </a:r>
          </a:p>
        </p:txBody>
      </p:sp>
      <p:sp>
        <p:nvSpPr>
          <p:cNvPr id="4" name="Datumsplatzhalter 3">
            <a:extLst>
              <a:ext uri="{FF2B5EF4-FFF2-40B4-BE49-F238E27FC236}">
                <a16:creationId xmlns:a16="http://schemas.microsoft.com/office/drawing/2014/main" id="{FCA2C928-5559-7D01-7E9A-8D55B8D580E6}"/>
              </a:ext>
            </a:extLst>
          </p:cNvPr>
          <p:cNvSpPr>
            <a:spLocks noGrp="1"/>
          </p:cNvSpPr>
          <p:nvPr>
            <p:ph type="dt" sz="half" idx="10"/>
          </p:nvPr>
        </p:nvSpPr>
        <p:spPr/>
        <p:txBody>
          <a:bodyPr/>
          <a:lstStyle/>
          <a:p>
            <a:fld id="{0631657B-5EFB-4536-9CF8-AF2D0940116F}" type="datetime1">
              <a:rPr lang="de-CH" smtClean="0"/>
              <a:t>24.06.2022</a:t>
            </a:fld>
            <a:endParaRPr lang="de-CH"/>
          </a:p>
        </p:txBody>
      </p:sp>
      <p:sp>
        <p:nvSpPr>
          <p:cNvPr id="5" name="Foliennummernplatzhalter 4">
            <a:extLst>
              <a:ext uri="{FF2B5EF4-FFF2-40B4-BE49-F238E27FC236}">
                <a16:creationId xmlns:a16="http://schemas.microsoft.com/office/drawing/2014/main" id="{B736D7E8-4995-9647-2CDF-3B0DEFAE3655}"/>
              </a:ext>
            </a:extLst>
          </p:cNvPr>
          <p:cNvSpPr>
            <a:spLocks noGrp="1"/>
          </p:cNvSpPr>
          <p:nvPr>
            <p:ph type="sldNum" sz="quarter" idx="12"/>
          </p:nvPr>
        </p:nvSpPr>
        <p:spPr/>
        <p:txBody>
          <a:bodyPr/>
          <a:lstStyle/>
          <a:p>
            <a:fld id="{0AB65F57-5F13-43A1-8316-AB5F1C205C21}" type="slidenum">
              <a:rPr lang="de-CH" smtClean="0"/>
              <a:t>32</a:t>
            </a:fld>
            <a:endParaRPr lang="de-CH"/>
          </a:p>
        </p:txBody>
      </p:sp>
    </p:spTree>
    <p:extLst>
      <p:ext uri="{BB962C8B-B14F-4D97-AF65-F5344CB8AC3E}">
        <p14:creationId xmlns:p14="http://schemas.microsoft.com/office/powerpoint/2010/main" val="3585308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7DAC6-661F-CB78-322F-22E78D8971E6}"/>
              </a:ext>
            </a:extLst>
          </p:cNvPr>
          <p:cNvSpPr>
            <a:spLocks noGrp="1"/>
          </p:cNvSpPr>
          <p:nvPr>
            <p:ph type="title"/>
          </p:nvPr>
        </p:nvSpPr>
        <p:spPr/>
        <p:txBody>
          <a:bodyPr/>
          <a:lstStyle/>
          <a:p>
            <a:r>
              <a:rPr lang="de-CH" b="1" dirty="0"/>
              <a:t>Exkurse</a:t>
            </a:r>
          </a:p>
        </p:txBody>
      </p:sp>
      <p:sp>
        <p:nvSpPr>
          <p:cNvPr id="4" name="Datumsplatzhalter 3">
            <a:extLst>
              <a:ext uri="{FF2B5EF4-FFF2-40B4-BE49-F238E27FC236}">
                <a16:creationId xmlns:a16="http://schemas.microsoft.com/office/drawing/2014/main" id="{43E19CB4-4BE6-ECFF-6ACF-7C75ADE2C7DA}"/>
              </a:ext>
            </a:extLst>
          </p:cNvPr>
          <p:cNvSpPr>
            <a:spLocks noGrp="1"/>
          </p:cNvSpPr>
          <p:nvPr>
            <p:ph type="dt" sz="half" idx="10"/>
          </p:nvPr>
        </p:nvSpPr>
        <p:spPr/>
        <p:txBody>
          <a:bodyPr/>
          <a:lstStyle/>
          <a:p>
            <a:fld id="{D6776F64-D3B2-4020-AC1A-DC4750D9F7F8}" type="datetime1">
              <a:rPr lang="de-CH" smtClean="0"/>
              <a:t>24.06.2022</a:t>
            </a:fld>
            <a:endParaRPr lang="de-CH"/>
          </a:p>
        </p:txBody>
      </p:sp>
      <p:sp>
        <p:nvSpPr>
          <p:cNvPr id="5" name="Foliennummernplatzhalter 4">
            <a:extLst>
              <a:ext uri="{FF2B5EF4-FFF2-40B4-BE49-F238E27FC236}">
                <a16:creationId xmlns:a16="http://schemas.microsoft.com/office/drawing/2014/main" id="{9E839014-49C9-5FF9-F7C9-C12625590971}"/>
              </a:ext>
            </a:extLst>
          </p:cNvPr>
          <p:cNvSpPr>
            <a:spLocks noGrp="1"/>
          </p:cNvSpPr>
          <p:nvPr>
            <p:ph type="sldNum" sz="quarter" idx="12"/>
          </p:nvPr>
        </p:nvSpPr>
        <p:spPr/>
        <p:txBody>
          <a:bodyPr/>
          <a:lstStyle/>
          <a:p>
            <a:fld id="{0AB65F57-5F13-43A1-8316-AB5F1C205C21}" type="slidenum">
              <a:rPr lang="de-CH" smtClean="0"/>
              <a:t>33</a:t>
            </a:fld>
            <a:endParaRPr lang="de-CH"/>
          </a:p>
        </p:txBody>
      </p:sp>
    </p:spTree>
    <p:extLst>
      <p:ext uri="{BB962C8B-B14F-4D97-AF65-F5344CB8AC3E}">
        <p14:creationId xmlns:p14="http://schemas.microsoft.com/office/powerpoint/2010/main" val="3768321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3D540-5D70-47D4-8D41-FE0E972E45A3}"/>
              </a:ext>
            </a:extLst>
          </p:cNvPr>
          <p:cNvSpPr>
            <a:spLocks noGrp="1"/>
          </p:cNvSpPr>
          <p:nvPr>
            <p:ph type="title"/>
          </p:nvPr>
        </p:nvSpPr>
        <p:spPr>
          <a:xfrm>
            <a:off x="390939" y="385011"/>
            <a:ext cx="11582400" cy="530225"/>
          </a:xfrm>
        </p:spPr>
        <p:txBody>
          <a:bodyPr>
            <a:noAutofit/>
          </a:bodyPr>
          <a:lstStyle/>
          <a:p>
            <a:r>
              <a:rPr lang="de-CH" b="1" spc="-40" dirty="0"/>
              <a:t>Effizienzpotentiale nutzen - Massnahmen verstärken: Sofortmassnahmen </a:t>
            </a:r>
            <a:endParaRPr lang="de-CH" spc="-40" dirty="0"/>
          </a:p>
        </p:txBody>
      </p:sp>
      <p:sp>
        <p:nvSpPr>
          <p:cNvPr id="3" name="Inhaltsplatzhalter 2">
            <a:extLst>
              <a:ext uri="{FF2B5EF4-FFF2-40B4-BE49-F238E27FC236}">
                <a16:creationId xmlns:a16="http://schemas.microsoft.com/office/drawing/2014/main" id="{BB44E521-A06C-465B-A9A5-C9268E172CDF}"/>
              </a:ext>
            </a:extLst>
          </p:cNvPr>
          <p:cNvSpPr>
            <a:spLocks noGrp="1"/>
          </p:cNvSpPr>
          <p:nvPr>
            <p:ph idx="1"/>
          </p:nvPr>
        </p:nvSpPr>
        <p:spPr>
          <a:xfrm>
            <a:off x="390939" y="1082843"/>
            <a:ext cx="11724861" cy="5534526"/>
          </a:xfrm>
        </p:spPr>
        <p:txBody>
          <a:bodyPr>
            <a:normAutofit fontScale="25000" lnSpcReduction="20000"/>
          </a:bodyPr>
          <a:lstStyle/>
          <a:p>
            <a:pPr marL="0" indent="0" algn="l">
              <a:buNone/>
            </a:pPr>
            <a:r>
              <a:rPr lang="de-CH" sz="3800" b="1" i="0" u="none" strike="noStrike" baseline="0" dirty="0">
                <a:solidFill>
                  <a:srgbClr val="3E4444"/>
                </a:solidFill>
                <a:latin typeface="Arial" panose="020B0604020202020204" pitchFamily="34" charset="0"/>
              </a:rPr>
              <a:t>GERÄTE: EFFIZIENZPOTENTIALE (GEGENÜBER IST-ZUSTAND) Quelle: BFE, 2022  </a:t>
            </a:r>
            <a:endParaRPr lang="de-CH" sz="3800" b="0" i="0" u="none" strike="noStrike" baseline="0" dirty="0">
              <a:solidFill>
                <a:srgbClr val="000000"/>
              </a:solidFill>
              <a:latin typeface="Wingdings" panose="05000000000000000000" pitchFamily="2" charset="2"/>
            </a:endParaRPr>
          </a:p>
          <a:p>
            <a:pPr marL="0" indent="0">
              <a:buNone/>
            </a:pPr>
            <a:r>
              <a:rPr lang="de-CH" sz="5200" b="1" i="0" u="none" strike="noStrike" baseline="0" dirty="0">
                <a:solidFill>
                  <a:srgbClr val="3E4444"/>
                </a:solidFill>
                <a:latin typeface="Arial" panose="020B0604020202020204" pitchFamily="34" charset="0"/>
              </a:rPr>
              <a:t>Haushalt                                                                                             Energieperspektiven 2019-2035 (Zero-Basis)                       </a:t>
            </a:r>
            <a:r>
              <a:rPr lang="de-CH" sz="5200" i="0" u="none" strike="noStrike" baseline="0" dirty="0">
                <a:solidFill>
                  <a:srgbClr val="3E4444"/>
                </a:solidFill>
                <a:latin typeface="Arial" panose="020B0604020202020204" pitchFamily="34" charset="0"/>
              </a:rPr>
              <a:t>[TWh/a]</a:t>
            </a:r>
          </a:p>
          <a:p>
            <a:r>
              <a:rPr lang="de-CH" sz="5200" b="0" i="0" u="none" strike="noStrike" baseline="0" dirty="0">
                <a:solidFill>
                  <a:srgbClr val="3E4444"/>
                </a:solidFill>
                <a:latin typeface="Arial" panose="020B0604020202020204" pitchFamily="34" charset="0"/>
              </a:rPr>
              <a:t>Kühlen/Gefrieren: 20 bis 30 %                                                       Beleuchtung total:                       7.2 (2019) </a:t>
            </a:r>
            <a:r>
              <a:rPr lang="de-CH" sz="5200" b="0" i="0" u="none" strike="noStrike" baseline="0" dirty="0">
                <a:solidFill>
                  <a:srgbClr val="3E4444"/>
                </a:solidFill>
                <a:latin typeface="Arial" panose="020B0604020202020204" pitchFamily="34" charset="0"/>
                <a:sym typeface="Wingdings" panose="05000000000000000000" pitchFamily="2" charset="2"/>
              </a:rPr>
              <a:t>  5.0 TWh/a (2035)   -2.2 </a:t>
            </a:r>
            <a:endParaRPr lang="de-CH" sz="5200" dirty="0">
              <a:solidFill>
                <a:srgbClr val="3E4444"/>
              </a:solidFill>
              <a:latin typeface="Arial" panose="020B0604020202020204" pitchFamily="34" charset="0"/>
              <a:sym typeface="Wingdings" panose="05000000000000000000" pitchFamily="2" charset="2"/>
            </a:endParaRPr>
          </a:p>
          <a:p>
            <a:r>
              <a:rPr lang="de-CH" sz="5200" b="0" i="0" u="none" strike="noStrike" baseline="0" dirty="0">
                <a:solidFill>
                  <a:srgbClr val="3E4444"/>
                </a:solidFill>
                <a:latin typeface="Arial" panose="020B0604020202020204" pitchFamily="34" charset="0"/>
              </a:rPr>
              <a:t>Waschen/Abwaschen: 20 bis 30 %                                                Klima/</a:t>
            </a:r>
            <a:r>
              <a:rPr lang="de-CH" sz="5200" dirty="0" err="1">
                <a:solidFill>
                  <a:srgbClr val="3E4444"/>
                </a:solidFill>
                <a:latin typeface="Arial" panose="020B0604020202020204" pitchFamily="34" charset="0"/>
              </a:rPr>
              <a:t>L</a:t>
            </a:r>
            <a:r>
              <a:rPr lang="de-CH" sz="5200" b="0" i="0" u="none" strike="noStrike" baseline="0" dirty="0" err="1">
                <a:solidFill>
                  <a:srgbClr val="3E4444"/>
                </a:solidFill>
                <a:latin typeface="Arial" panose="020B0604020202020204" pitchFamily="34" charset="0"/>
              </a:rPr>
              <a:t>üftg</a:t>
            </a:r>
            <a:r>
              <a:rPr lang="de-CH" sz="5200" b="0" i="0" u="none" strike="noStrike" baseline="0" dirty="0">
                <a:solidFill>
                  <a:srgbClr val="3E4444"/>
                </a:solidFill>
                <a:latin typeface="Arial" panose="020B0604020202020204" pitchFamily="34" charset="0"/>
              </a:rPr>
              <a:t>./Haustechnik            7.5             </a:t>
            </a:r>
            <a:r>
              <a:rPr lang="de-CH" sz="5200" b="0" i="0" u="none" strike="noStrike" baseline="0" dirty="0">
                <a:solidFill>
                  <a:srgbClr val="3E4444"/>
                </a:solidFill>
                <a:latin typeface="Arial" panose="020B0604020202020204" pitchFamily="34" charset="0"/>
                <a:sym typeface="Wingdings" panose="05000000000000000000" pitchFamily="2" charset="2"/>
              </a:rPr>
              <a:t>  6.9                          -0.6</a:t>
            </a:r>
            <a:endParaRPr lang="de-CH" sz="5200" b="0" i="0" u="none" strike="noStrike" baseline="0" dirty="0">
              <a:solidFill>
                <a:srgbClr val="3E4444"/>
              </a:solidFill>
              <a:latin typeface="Arial" panose="020B0604020202020204" pitchFamily="34" charset="0"/>
            </a:endParaRPr>
          </a:p>
          <a:p>
            <a:r>
              <a:rPr lang="de-CH" sz="5200" b="0" i="0" u="none" strike="noStrike" baseline="0" dirty="0">
                <a:solidFill>
                  <a:srgbClr val="3E4444"/>
                </a:solidFill>
                <a:latin typeface="Arial" panose="020B0604020202020204" pitchFamily="34" charset="0"/>
              </a:rPr>
              <a:t>Beleuchtung: 50 bis 70 %                                                               Antriebe, Prozesse                    17.8            </a:t>
            </a:r>
            <a:r>
              <a:rPr lang="de-CH" sz="5200" b="0" i="0" u="none" strike="noStrike" baseline="0" dirty="0">
                <a:solidFill>
                  <a:srgbClr val="3E4444"/>
                </a:solidFill>
                <a:latin typeface="Arial" panose="020B0604020202020204" pitchFamily="34" charset="0"/>
                <a:sym typeface="Wingdings" panose="05000000000000000000" pitchFamily="2" charset="2"/>
              </a:rPr>
              <a:t>14.7                          -3.1</a:t>
            </a:r>
            <a:endParaRPr lang="de-CH" sz="5200" b="0" i="0" u="none" strike="noStrike" baseline="0" dirty="0">
              <a:solidFill>
                <a:srgbClr val="3E4444"/>
              </a:solidFill>
              <a:latin typeface="Arial" panose="020B0604020202020204" pitchFamily="34" charset="0"/>
            </a:endParaRPr>
          </a:p>
          <a:p>
            <a:r>
              <a:rPr lang="de-CH" sz="5200" b="0" i="0" u="none" strike="noStrike" baseline="0" dirty="0">
                <a:solidFill>
                  <a:srgbClr val="3E4444"/>
                </a:solidFill>
                <a:latin typeface="Arial" panose="020B0604020202020204" pitchFamily="34" charset="0"/>
              </a:rPr>
              <a:t>Information/Kommunikation: 35 bis 70 %                                       IKT                                               3.9            </a:t>
            </a:r>
            <a:r>
              <a:rPr lang="de-CH" sz="5200" b="0" i="0" u="none" strike="noStrike" baseline="0" dirty="0">
                <a:solidFill>
                  <a:srgbClr val="3E4444"/>
                </a:solidFill>
                <a:latin typeface="Arial" panose="020B0604020202020204" pitchFamily="34" charset="0"/>
                <a:sym typeface="Wingdings" panose="05000000000000000000" pitchFamily="2" charset="2"/>
              </a:rPr>
              <a:t>  3.9                            0</a:t>
            </a:r>
          </a:p>
          <a:p>
            <a:r>
              <a:rPr lang="de-CH" sz="5200" dirty="0">
                <a:solidFill>
                  <a:srgbClr val="3E4444"/>
                </a:solidFill>
                <a:latin typeface="Arial" panose="020B0604020202020204" pitchFamily="34" charset="0"/>
              </a:rPr>
              <a:t>RW +WW                                                                                                                                            8.1             </a:t>
            </a:r>
            <a:r>
              <a:rPr lang="de-CH" sz="5200" dirty="0">
                <a:solidFill>
                  <a:srgbClr val="3E4444"/>
                </a:solidFill>
                <a:latin typeface="Arial" panose="020B0604020202020204" pitchFamily="34" charset="0"/>
                <a:sym typeface="Wingdings" panose="05000000000000000000" pitchFamily="2" charset="2"/>
              </a:rPr>
              <a:t>  9.7                         +1.6                </a:t>
            </a:r>
            <a:br>
              <a:rPr lang="de-CH" sz="5200" dirty="0">
                <a:solidFill>
                  <a:srgbClr val="3E4444"/>
                </a:solidFill>
                <a:latin typeface="Arial" panose="020B0604020202020204" pitchFamily="34" charset="0"/>
                <a:sym typeface="Wingdings" panose="05000000000000000000" pitchFamily="2" charset="2"/>
              </a:rPr>
            </a:br>
            <a:r>
              <a:rPr lang="de-CH" sz="5200" dirty="0">
                <a:solidFill>
                  <a:srgbClr val="3E4444"/>
                </a:solidFill>
                <a:latin typeface="Arial" panose="020B0604020202020204" pitchFamily="34" charset="0"/>
                <a:sym typeface="Wingdings" panose="05000000000000000000" pitchFamily="2" charset="2"/>
              </a:rPr>
              <a:t>                                                                                                                                                                                           (El.-</a:t>
            </a:r>
            <a:r>
              <a:rPr lang="de-CH" sz="5200" dirty="0" err="1">
                <a:solidFill>
                  <a:srgbClr val="3E4444"/>
                </a:solidFill>
                <a:latin typeface="Arial" panose="020B0604020202020204" pitchFamily="34" charset="0"/>
                <a:sym typeface="Wingdings" panose="05000000000000000000" pitchFamily="2" charset="2"/>
              </a:rPr>
              <a:t>Heizg</a:t>
            </a:r>
            <a:r>
              <a:rPr lang="de-CH" sz="5200" dirty="0">
                <a:solidFill>
                  <a:srgbClr val="3E4444"/>
                </a:solidFill>
                <a:latin typeface="Arial" panose="020B0604020202020204" pitchFamily="34" charset="0"/>
                <a:sym typeface="Wingdings" panose="05000000000000000000" pitchFamily="2" charset="2"/>
              </a:rPr>
              <a:t>./</a:t>
            </a:r>
            <a:r>
              <a:rPr lang="de-CH" sz="5200" dirty="0" err="1">
                <a:solidFill>
                  <a:srgbClr val="3E4444"/>
                </a:solidFill>
                <a:latin typeface="Arial" panose="020B0604020202020204" pitchFamily="34" charset="0"/>
                <a:sym typeface="Wingdings" panose="05000000000000000000" pitchFamily="2" charset="2"/>
              </a:rPr>
              <a:t>Boiler+WP</a:t>
            </a:r>
            <a:r>
              <a:rPr lang="de-CH" sz="5200" dirty="0">
                <a:solidFill>
                  <a:srgbClr val="3E4444"/>
                </a:solidFill>
                <a:latin typeface="Arial" panose="020B0604020202020204" pitchFamily="34" charset="0"/>
                <a:sym typeface="Wingdings" panose="05000000000000000000" pitchFamily="2" charset="2"/>
              </a:rPr>
              <a:t>)</a:t>
            </a:r>
            <a:endParaRPr lang="de-CH" sz="5200" b="0" i="0" u="none" strike="noStrike" baseline="0" dirty="0">
              <a:solidFill>
                <a:srgbClr val="3E4444"/>
              </a:solidFill>
              <a:latin typeface="Arial" panose="020B0604020202020204" pitchFamily="34" charset="0"/>
            </a:endParaRPr>
          </a:p>
          <a:p>
            <a:pPr marL="0" indent="0">
              <a:buNone/>
            </a:pPr>
            <a:r>
              <a:rPr lang="de-CH" sz="5200" b="1" i="0" u="none" strike="noStrike" baseline="0" dirty="0">
                <a:solidFill>
                  <a:srgbClr val="3E4444"/>
                </a:solidFill>
                <a:latin typeface="Arial" panose="020B0604020202020204" pitchFamily="34" charset="0"/>
              </a:rPr>
              <a:t>Industrie und Dienstleistungen                                                                                                                Total Reduktion Haushalte  -4.3 TWh/a</a:t>
            </a:r>
          </a:p>
          <a:p>
            <a:r>
              <a:rPr lang="de-CH" sz="5400" b="0" i="0" u="none" strike="noStrike" baseline="0" dirty="0">
                <a:solidFill>
                  <a:srgbClr val="3E4444"/>
                </a:solidFill>
                <a:latin typeface="Arial" panose="020B0604020202020204" pitchFamily="34" charset="0"/>
              </a:rPr>
              <a:t>Beleuchtung: 40 bis 60 %</a:t>
            </a:r>
            <a:endParaRPr lang="de-CH" sz="5200" b="0" i="0" u="none" strike="noStrike" baseline="0" dirty="0">
              <a:solidFill>
                <a:srgbClr val="3E4444"/>
              </a:solidFill>
              <a:latin typeface="Arial" panose="020B0604020202020204" pitchFamily="34" charset="0"/>
            </a:endParaRPr>
          </a:p>
          <a:p>
            <a:r>
              <a:rPr lang="de-CH" sz="5200" b="0" i="0" u="none" strike="noStrike" baseline="0" dirty="0">
                <a:solidFill>
                  <a:srgbClr val="3E4444"/>
                </a:solidFill>
                <a:latin typeface="Arial" panose="020B0604020202020204" pitchFamily="34" charset="0"/>
              </a:rPr>
              <a:t>Geräte/Motoren: 20 bis 30 %</a:t>
            </a:r>
          </a:p>
          <a:p>
            <a:r>
              <a:rPr lang="de-CH" sz="5200" b="0" i="0" u="none" strike="noStrike" baseline="0" dirty="0">
                <a:solidFill>
                  <a:srgbClr val="3E4444"/>
                </a:solidFill>
                <a:latin typeface="Arial" panose="020B0604020202020204" pitchFamily="34" charset="0"/>
              </a:rPr>
              <a:t>Prozesswärme: 30 bis 35%</a:t>
            </a:r>
          </a:p>
          <a:p>
            <a:pPr marL="0" indent="0">
              <a:buNone/>
            </a:pPr>
            <a:r>
              <a:rPr lang="de-CH" sz="5200" b="1" dirty="0">
                <a:solidFill>
                  <a:srgbClr val="3E4444"/>
                </a:solidFill>
                <a:latin typeface="Arial" panose="020B0604020202020204" pitchFamily="34" charset="0"/>
              </a:rPr>
              <a:t>Total Reduktion </a:t>
            </a:r>
            <a:r>
              <a:rPr lang="de-CH" sz="5200" b="1" dirty="0" err="1">
                <a:solidFill>
                  <a:srgbClr val="3E4444"/>
                </a:solidFill>
                <a:latin typeface="Arial" panose="020B0604020202020204" pitchFamily="34" charset="0"/>
              </a:rPr>
              <a:t>Ind</a:t>
            </a:r>
            <a:r>
              <a:rPr lang="de-CH" sz="5200" b="1" dirty="0">
                <a:solidFill>
                  <a:srgbClr val="3E4444"/>
                </a:solidFill>
                <a:latin typeface="Arial" panose="020B0604020202020204" pitchFamily="34" charset="0"/>
              </a:rPr>
              <a:t>/DL -0.7 TWh/a </a:t>
            </a:r>
            <a:r>
              <a:rPr lang="de-CH" sz="5200" dirty="0">
                <a:solidFill>
                  <a:srgbClr val="3E4444"/>
                </a:solidFill>
                <a:latin typeface="Arial" panose="020B0604020202020204" pitchFamily="34" charset="0"/>
              </a:rPr>
              <a:t>im Jahr 2030</a:t>
            </a:r>
          </a:p>
          <a:p>
            <a:pPr marL="0" indent="0">
              <a:buNone/>
            </a:pPr>
            <a:r>
              <a:rPr lang="de-CH" sz="5200" b="1" dirty="0">
                <a:solidFill>
                  <a:srgbClr val="3E4444"/>
                </a:solidFill>
                <a:latin typeface="Arial" panose="020B0604020202020204" pitchFamily="34" charset="0"/>
              </a:rPr>
              <a:t>Gebäude</a:t>
            </a:r>
            <a:r>
              <a:rPr lang="de-CH" sz="5200" dirty="0">
                <a:solidFill>
                  <a:srgbClr val="3E4444"/>
                </a:solidFill>
                <a:latin typeface="Arial" panose="020B0604020202020204" pitchFamily="34" charset="0"/>
              </a:rPr>
              <a:t>*</a:t>
            </a:r>
          </a:p>
          <a:p>
            <a:r>
              <a:rPr lang="de-CH" sz="5200" dirty="0">
                <a:solidFill>
                  <a:srgbClr val="3E4444"/>
                </a:solidFill>
                <a:latin typeface="Arial" panose="020B0604020202020204" pitchFamily="34" charset="0"/>
              </a:rPr>
              <a:t>Raumwärme: 50 bis 75 %;        </a:t>
            </a:r>
            <a:r>
              <a:rPr lang="de-CH" sz="5200" b="1" dirty="0">
                <a:solidFill>
                  <a:srgbClr val="3E4444"/>
                </a:solidFill>
                <a:latin typeface="Arial" panose="020B0604020202020204" pitchFamily="34" charset="0"/>
              </a:rPr>
              <a:t>Elektroheizungen </a:t>
            </a:r>
            <a:r>
              <a:rPr lang="de-CH" sz="5200" dirty="0">
                <a:solidFill>
                  <a:srgbClr val="3E4444"/>
                </a:solidFill>
                <a:latin typeface="Arial" panose="020B0604020202020204" pitchFamily="34" charset="0"/>
              </a:rPr>
              <a:t>Verbrauch aktuell ca. 6 TWh – Reduktion (WP)  um 4 TWh/a  auf ca. 2 TWh/a</a:t>
            </a:r>
          </a:p>
          <a:p>
            <a:pPr marL="0" indent="0">
              <a:buNone/>
            </a:pPr>
            <a:r>
              <a:rPr lang="de-CH" sz="5200" b="1" dirty="0">
                <a:latin typeface="Arial" panose="020B0604020202020204" pitchFamily="34" charset="0"/>
                <a:cs typeface="Arial" panose="020B0604020202020204" pitchFamily="34" charset="0"/>
              </a:rPr>
              <a:t>Fazit: </a:t>
            </a:r>
          </a:p>
          <a:p>
            <a:r>
              <a:rPr lang="de-CH" sz="5200" b="1" dirty="0" err="1">
                <a:latin typeface="Arial" panose="020B0604020202020204" pitchFamily="34" charset="0"/>
                <a:cs typeface="Arial" panose="020B0604020202020204" pitchFamily="34" charset="0"/>
              </a:rPr>
              <a:t>Energieeffizenzverordnung</a:t>
            </a:r>
            <a:r>
              <a:rPr lang="de-CH" sz="5200" b="1" dirty="0">
                <a:latin typeface="Arial" panose="020B0604020202020204" pitchFamily="34" charset="0"/>
                <a:cs typeface="Arial" panose="020B0604020202020204" pitchFamily="34" charset="0"/>
              </a:rPr>
              <a:t> BFE (in Vernehmlassung) deutlich verschärfen:</a:t>
            </a:r>
          </a:p>
          <a:p>
            <a:pPr lvl="1">
              <a:buFontTx/>
              <a:buChar char="-"/>
            </a:pPr>
            <a:r>
              <a:rPr lang="de-CH" sz="5200" dirty="0">
                <a:latin typeface="Arial" panose="020B0604020202020204" pitchFamily="34" charset="0"/>
                <a:cs typeface="Arial" panose="020B0604020202020204" pitchFamily="34" charset="0"/>
              </a:rPr>
              <a:t>Anspruchsvollere Standards, nicht nur kurzfristig rentable Potentiale nutzen</a:t>
            </a:r>
          </a:p>
          <a:p>
            <a:pPr lvl="1">
              <a:buFontTx/>
              <a:buChar char="-"/>
            </a:pPr>
            <a:r>
              <a:rPr lang="de-CH" sz="5200" dirty="0">
                <a:latin typeface="Arial" panose="020B0604020202020204" pitchFamily="34" charset="0"/>
                <a:cs typeface="Arial" panose="020B0604020202020204" pitchFamily="34" charset="0"/>
              </a:rPr>
              <a:t>Förderprogramme deutlich aufstocken, breiter anlegen, anspruchsvollere Förderziele (ES2050 reicht bei weitem nicht)</a:t>
            </a:r>
          </a:p>
          <a:p>
            <a:r>
              <a:rPr lang="de-CH" sz="5200" b="1" dirty="0">
                <a:latin typeface="Arial" panose="020B0604020202020204" pitchFamily="34" charset="0"/>
                <a:cs typeface="Arial" panose="020B0604020202020204" pitchFamily="34" charset="0"/>
              </a:rPr>
              <a:t>Wirtschaft</a:t>
            </a:r>
            <a:r>
              <a:rPr lang="de-CH" sz="5200" dirty="0">
                <a:latin typeface="Arial" panose="020B0604020202020204" pitchFamily="34" charset="0"/>
                <a:cs typeface="Arial" panose="020B0604020202020204" pitchFamily="34" charset="0"/>
              </a:rPr>
              <a:t>: Industrie/Gewerbe/ Dienstleistungen: </a:t>
            </a:r>
            <a:r>
              <a:rPr lang="de-CH" sz="5200" b="1" dirty="0">
                <a:latin typeface="Arial" panose="020B0604020202020204" pitchFamily="34" charset="0"/>
                <a:cs typeface="Arial" panose="020B0604020202020204" pitchFamily="34" charset="0"/>
              </a:rPr>
              <a:t>Zielvereinbarungen</a:t>
            </a:r>
            <a:r>
              <a:rPr lang="de-CH" sz="5200" dirty="0">
                <a:latin typeface="Arial" panose="020B0604020202020204" pitchFamily="34" charset="0"/>
                <a:cs typeface="Arial" panose="020B0604020202020204" pitchFamily="34" charset="0"/>
              </a:rPr>
              <a:t> mit umfassenden anspruchsvolleren Zielen umsetzen, bisherige Ziel reichen nicht </a:t>
            </a:r>
          </a:p>
          <a:p>
            <a:r>
              <a:rPr lang="de-CH" sz="5200" b="1" dirty="0">
                <a:latin typeface="Arial" panose="020B0604020202020204" pitchFamily="34" charset="0"/>
                <a:cs typeface="Arial" panose="020B0604020202020204" pitchFamily="34" charset="0"/>
              </a:rPr>
              <a:t>Gebäudeprogramm aufstocken: </a:t>
            </a:r>
            <a:r>
              <a:rPr lang="de-CH" sz="5200" dirty="0">
                <a:latin typeface="Arial" panose="020B0604020202020204" pitchFamily="34" charset="0"/>
                <a:cs typeface="Arial" panose="020B0604020202020204" pitchFamily="34" charset="0"/>
              </a:rPr>
              <a:t>Konzentration auf Transformation zu erneuerbaren Heizsystemen, gezielt Sanieren und Effizienz steigern</a:t>
            </a:r>
          </a:p>
          <a:p>
            <a:r>
              <a:rPr lang="de-CH" sz="5200" b="1" dirty="0">
                <a:latin typeface="Arial" panose="020B0604020202020204" pitchFamily="34" charset="0"/>
                <a:cs typeface="Arial" panose="020B0604020202020204" pitchFamily="34" charset="0"/>
              </a:rPr>
              <a:t>Mobilität:</a:t>
            </a:r>
            <a:r>
              <a:rPr lang="de-CH" sz="5200" dirty="0">
                <a:latin typeface="Arial" panose="020B0604020202020204" pitchFamily="34" charset="0"/>
                <a:cs typeface="Arial" panose="020B0604020202020204" pitchFamily="34" charset="0"/>
              </a:rPr>
              <a:t> Standards kurzfristig verschärfen</a:t>
            </a:r>
          </a:p>
        </p:txBody>
      </p:sp>
      <p:sp>
        <p:nvSpPr>
          <p:cNvPr id="5" name="Foliennummernplatzhalter 4">
            <a:extLst>
              <a:ext uri="{FF2B5EF4-FFF2-40B4-BE49-F238E27FC236}">
                <a16:creationId xmlns:a16="http://schemas.microsoft.com/office/drawing/2014/main" id="{A6704488-4595-7F49-BBA2-92FC0EE16274}"/>
              </a:ext>
            </a:extLst>
          </p:cNvPr>
          <p:cNvSpPr>
            <a:spLocks noGrp="1"/>
          </p:cNvSpPr>
          <p:nvPr>
            <p:ph type="sldNum" sz="quarter" idx="12"/>
          </p:nvPr>
        </p:nvSpPr>
        <p:spPr/>
        <p:txBody>
          <a:bodyPr/>
          <a:lstStyle/>
          <a:p>
            <a:fld id="{0AB65F57-5F13-43A1-8316-AB5F1C205C21}" type="slidenum">
              <a:rPr lang="de-CH" smtClean="0"/>
              <a:t>34</a:t>
            </a:fld>
            <a:endParaRPr lang="de-CH"/>
          </a:p>
        </p:txBody>
      </p:sp>
    </p:spTree>
    <p:extLst>
      <p:ext uri="{BB962C8B-B14F-4D97-AF65-F5344CB8AC3E}">
        <p14:creationId xmlns:p14="http://schemas.microsoft.com/office/powerpoint/2010/main" val="1215371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A596E-87CF-4AF2-BA30-40B63EAF43A0}"/>
              </a:ext>
            </a:extLst>
          </p:cNvPr>
          <p:cNvSpPr>
            <a:spLocks noGrp="1"/>
          </p:cNvSpPr>
          <p:nvPr>
            <p:ph type="title"/>
          </p:nvPr>
        </p:nvSpPr>
        <p:spPr>
          <a:xfrm>
            <a:off x="256673" y="93965"/>
            <a:ext cx="11543442" cy="729551"/>
          </a:xfrm>
        </p:spPr>
        <p:txBody>
          <a:bodyPr>
            <a:noAutofit/>
          </a:bodyPr>
          <a:lstStyle/>
          <a:p>
            <a:br>
              <a:rPr lang="de-CH" sz="2800" dirty="0"/>
            </a:br>
            <a:br>
              <a:rPr lang="de-CH" sz="2800" dirty="0"/>
            </a:br>
            <a:br>
              <a:rPr lang="de-CH" sz="2400" dirty="0"/>
            </a:br>
            <a:br>
              <a:rPr lang="de-CH" sz="2400" dirty="0"/>
            </a:br>
            <a:br>
              <a:rPr lang="de-CH" sz="2400" dirty="0"/>
            </a:br>
            <a:br>
              <a:rPr lang="de-CH" sz="2400" dirty="0"/>
            </a:br>
            <a:r>
              <a:rPr lang="de-CH" b="1" dirty="0"/>
              <a:t>Massiver Ausbau PV: Überschuss im Sommer - Massives Winterloch?</a:t>
            </a:r>
            <a:endParaRPr lang="de-CH" b="1" dirty="0">
              <a:solidFill>
                <a:schemeClr val="tx1"/>
              </a:solidFill>
            </a:endParaRPr>
          </a:p>
        </p:txBody>
      </p:sp>
      <p:sp>
        <p:nvSpPr>
          <p:cNvPr id="4" name="Textplatzhalter 3">
            <a:extLst>
              <a:ext uri="{FF2B5EF4-FFF2-40B4-BE49-F238E27FC236}">
                <a16:creationId xmlns:a16="http://schemas.microsoft.com/office/drawing/2014/main" id="{756CB674-E8BA-43C4-BECA-83EB97243230}"/>
              </a:ext>
            </a:extLst>
          </p:cNvPr>
          <p:cNvSpPr>
            <a:spLocks noGrp="1"/>
          </p:cNvSpPr>
          <p:nvPr>
            <p:ph type="body" sz="half" idx="2"/>
          </p:nvPr>
        </p:nvSpPr>
        <p:spPr>
          <a:xfrm>
            <a:off x="256673" y="954506"/>
            <a:ext cx="5548487" cy="5759116"/>
          </a:xfrm>
        </p:spPr>
        <p:txBody>
          <a:bodyPr>
            <a:normAutofit fontScale="92500" lnSpcReduction="20000"/>
          </a:bodyPr>
          <a:lstStyle/>
          <a:p>
            <a:r>
              <a:rPr lang="de-CH" sz="2600" b="1" dirty="0"/>
              <a:t>Studie EMPA, Grafik</a:t>
            </a:r>
            <a:r>
              <a:rPr lang="de-CH" sz="2600" dirty="0"/>
              <a:t>: </a:t>
            </a:r>
          </a:p>
          <a:p>
            <a:pPr marL="342900" indent="-342900">
              <a:lnSpc>
                <a:spcPct val="110000"/>
              </a:lnSpc>
              <a:spcBef>
                <a:spcPts val="600"/>
              </a:spcBef>
              <a:buFont typeface="Arial" panose="020B0604020202020204" pitchFamily="34" charset="0"/>
              <a:buChar char="•"/>
            </a:pPr>
            <a:r>
              <a:rPr lang="de-CH" sz="2100" dirty="0"/>
              <a:t>Wöchentliche Stromproduktion ohne KKW;  Landesverbrauch 2010 inkl. 100% Elektromobilität und 67% Wärmebedarf Gebäude mit WP</a:t>
            </a:r>
          </a:p>
          <a:p>
            <a:pPr marL="342900" indent="-342900">
              <a:lnSpc>
                <a:spcPct val="110000"/>
              </a:lnSpc>
              <a:buFont typeface="Arial" panose="020B0604020202020204" pitchFamily="34" charset="0"/>
              <a:buChar char="•"/>
            </a:pPr>
            <a:r>
              <a:rPr lang="de-CH" sz="2100" dirty="0"/>
              <a:t>PV-Zubau 45 TWh/a: Hohe Sommerüberschüsse aber riesige Versorgungslücke von 23 TWh im Winter!</a:t>
            </a:r>
          </a:p>
          <a:p>
            <a:r>
              <a:rPr lang="de-CH" sz="2100" dirty="0"/>
              <a:t>Problem reell, aber geringer falls:</a:t>
            </a:r>
          </a:p>
          <a:p>
            <a:pPr marL="342900" indent="-342900">
              <a:buFont typeface="Arial" panose="020B0604020202020204" pitchFamily="34" charset="0"/>
              <a:buChar char="•"/>
            </a:pPr>
            <a:r>
              <a:rPr lang="de-CH" sz="2100" dirty="0"/>
              <a:t>Mehr Zubau alpine </a:t>
            </a:r>
            <a:r>
              <a:rPr lang="de-CH" sz="2100" dirty="0" err="1"/>
              <a:t>bifaziale</a:t>
            </a:r>
            <a:r>
              <a:rPr lang="de-CH" sz="2100" dirty="0"/>
              <a:t> Solarmodule, </a:t>
            </a:r>
            <a:r>
              <a:rPr lang="de-CH" sz="2100" dirty="0" err="1"/>
              <a:t>Fassa-denmodule</a:t>
            </a:r>
            <a:r>
              <a:rPr lang="de-CH" sz="2100" dirty="0"/>
              <a:t> , weniger Schnee, senkrechte Module.  </a:t>
            </a:r>
          </a:p>
          <a:p>
            <a:pPr marL="342900" indent="-342900">
              <a:buFont typeface="Arial" panose="020B0604020202020204" pitchFamily="34" charset="0"/>
              <a:buChar char="•"/>
            </a:pPr>
            <a:r>
              <a:rPr lang="de-CH" sz="2100" dirty="0"/>
              <a:t>Mehr Zubau Wind</a:t>
            </a:r>
          </a:p>
          <a:p>
            <a:pPr marL="342900" indent="-342900">
              <a:buFont typeface="Arial" panose="020B0604020202020204" pitchFamily="34" charset="0"/>
              <a:buChar char="•"/>
            </a:pPr>
            <a:r>
              <a:rPr lang="de-CH" sz="2100" dirty="0"/>
              <a:t>Mehr Zubau Biomasse-Strom, v.a. Bio-Gas mit Speicher</a:t>
            </a:r>
          </a:p>
          <a:p>
            <a:pPr marL="342900" indent="-342900">
              <a:buFont typeface="Arial" panose="020B0604020202020204" pitchFamily="34" charset="0"/>
              <a:buChar char="•"/>
            </a:pPr>
            <a:r>
              <a:rPr lang="de-CH" sz="2100" dirty="0"/>
              <a:t>Forcierte Energie- und Stromeffizienz   </a:t>
            </a:r>
          </a:p>
          <a:p>
            <a:pPr>
              <a:lnSpc>
                <a:spcPct val="110000"/>
              </a:lnSpc>
            </a:pPr>
            <a:r>
              <a:rPr lang="de-CH" sz="2100" dirty="0"/>
              <a:t>Hohe Speicherkapazitäten von 9 TWh nutzen mit Aus-landausgleich/Nutzung Winter-Überschüsse Windkraft mit Pumpspeichern: Hohe Interessenparallelität. </a:t>
            </a:r>
          </a:p>
          <a:p>
            <a:pPr>
              <a:lnSpc>
                <a:spcPct val="110000"/>
              </a:lnSpc>
            </a:pPr>
            <a:r>
              <a:rPr lang="de-CH" sz="2100" b="1" dirty="0"/>
              <a:t>Fazit EMPA: Bis 2035 Winterstromloch tendenziell lösbar. Ab 2035 je nach Strategie mehr Speicherkap. </a:t>
            </a:r>
            <a:endParaRPr lang="de-CH" sz="2100" dirty="0"/>
          </a:p>
        </p:txBody>
      </p:sp>
      <p:pic>
        <p:nvPicPr>
          <p:cNvPr id="7" name="Grafik 6">
            <a:extLst>
              <a:ext uri="{FF2B5EF4-FFF2-40B4-BE49-F238E27FC236}">
                <a16:creationId xmlns:a16="http://schemas.microsoft.com/office/drawing/2014/main" id="{4CBC26FD-6858-438D-A7E4-62DE4E037420}"/>
              </a:ext>
            </a:extLst>
          </p:cNvPr>
          <p:cNvPicPr>
            <a:picLocks noChangeAspect="1"/>
          </p:cNvPicPr>
          <p:nvPr/>
        </p:nvPicPr>
        <p:blipFill rotWithShape="1">
          <a:blip r:embed="rId2"/>
          <a:srcRect l="1138" t="2568" r="12005" b="28486"/>
          <a:stretch/>
        </p:blipFill>
        <p:spPr>
          <a:xfrm>
            <a:off x="5710989" y="1307433"/>
            <a:ext cx="6417769" cy="4886164"/>
          </a:xfrm>
          <a:prstGeom prst="rect">
            <a:avLst/>
          </a:prstGeom>
        </p:spPr>
      </p:pic>
      <p:sp>
        <p:nvSpPr>
          <p:cNvPr id="6" name="Textfeld 5"/>
          <p:cNvSpPr txBox="1"/>
          <p:nvPr/>
        </p:nvSpPr>
        <p:spPr>
          <a:xfrm>
            <a:off x="6028394" y="5885820"/>
            <a:ext cx="2583343" cy="307777"/>
          </a:xfrm>
          <a:prstGeom prst="rect">
            <a:avLst/>
          </a:prstGeom>
          <a:noFill/>
        </p:spPr>
        <p:txBody>
          <a:bodyPr wrap="square" rtlCol="0">
            <a:spAutoFit/>
          </a:bodyPr>
          <a:lstStyle/>
          <a:p>
            <a:r>
              <a:rPr lang="de-CH" sz="1400" b="1" dirty="0" err="1"/>
              <a:t>Rüdisüli</a:t>
            </a:r>
            <a:r>
              <a:rPr lang="de-CH" sz="1400" b="1" dirty="0"/>
              <a:t> et al., EMPA, 2019</a:t>
            </a:r>
          </a:p>
        </p:txBody>
      </p:sp>
      <p:sp>
        <p:nvSpPr>
          <p:cNvPr id="5" name="Foliennummernplatzhalter 4">
            <a:extLst>
              <a:ext uri="{FF2B5EF4-FFF2-40B4-BE49-F238E27FC236}">
                <a16:creationId xmlns:a16="http://schemas.microsoft.com/office/drawing/2014/main" id="{263417BE-E63C-02C7-1D40-A7173AB50FD6}"/>
              </a:ext>
            </a:extLst>
          </p:cNvPr>
          <p:cNvSpPr>
            <a:spLocks noGrp="1"/>
          </p:cNvSpPr>
          <p:nvPr>
            <p:ph type="sldNum" sz="quarter" idx="12"/>
          </p:nvPr>
        </p:nvSpPr>
        <p:spPr/>
        <p:txBody>
          <a:bodyPr/>
          <a:lstStyle/>
          <a:p>
            <a:fld id="{0AB65F57-5F13-43A1-8316-AB5F1C205C21}" type="slidenum">
              <a:rPr lang="de-CH" smtClean="0"/>
              <a:t>35</a:t>
            </a:fld>
            <a:endParaRPr lang="de-CH"/>
          </a:p>
        </p:txBody>
      </p:sp>
    </p:spTree>
    <p:extLst>
      <p:ext uri="{BB962C8B-B14F-4D97-AF65-F5344CB8AC3E}">
        <p14:creationId xmlns:p14="http://schemas.microsoft.com/office/powerpoint/2010/main" val="2281572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50B84-4C16-45D3-BE26-FED257817874}"/>
              </a:ext>
            </a:extLst>
          </p:cNvPr>
          <p:cNvSpPr>
            <a:spLocks noGrp="1"/>
          </p:cNvSpPr>
          <p:nvPr>
            <p:ph type="title"/>
          </p:nvPr>
        </p:nvSpPr>
        <p:spPr>
          <a:xfrm>
            <a:off x="370114" y="176626"/>
            <a:ext cx="11821886" cy="1045028"/>
          </a:xfrm>
        </p:spPr>
        <p:txBody>
          <a:bodyPr>
            <a:normAutofit/>
          </a:bodyPr>
          <a:lstStyle/>
          <a:p>
            <a:r>
              <a:rPr lang="de-CH" sz="3200" b="1" dirty="0"/>
              <a:t>Dunkelflaute/Gaskraftwerke? Vorschlag </a:t>
            </a:r>
            <a:r>
              <a:rPr lang="de-CH" sz="3200" b="1" dirty="0" err="1"/>
              <a:t>ElCom</a:t>
            </a:r>
            <a:r>
              <a:rPr lang="de-CH" sz="3200" b="1" dirty="0"/>
              <a:t>/Bundesrat (1)</a:t>
            </a:r>
          </a:p>
        </p:txBody>
      </p:sp>
      <p:sp>
        <p:nvSpPr>
          <p:cNvPr id="3" name="Inhaltsplatzhalter 2">
            <a:extLst>
              <a:ext uri="{FF2B5EF4-FFF2-40B4-BE49-F238E27FC236}">
                <a16:creationId xmlns:a16="http://schemas.microsoft.com/office/drawing/2014/main" id="{C5D529E4-C605-4CD6-9DCF-AF61F12373ED}"/>
              </a:ext>
            </a:extLst>
          </p:cNvPr>
          <p:cNvSpPr>
            <a:spLocks noGrp="1"/>
          </p:cNvSpPr>
          <p:nvPr>
            <p:ph idx="1"/>
          </p:nvPr>
        </p:nvSpPr>
        <p:spPr>
          <a:xfrm>
            <a:off x="374696" y="1438058"/>
            <a:ext cx="11624797" cy="5067013"/>
          </a:xfrm>
        </p:spPr>
        <p:txBody>
          <a:bodyPr>
            <a:normAutofit/>
          </a:bodyPr>
          <a:lstStyle/>
          <a:p>
            <a:r>
              <a:rPr lang="de-CH" sz="2200" dirty="0"/>
              <a:t>2-3 Gaskraftwerke mit total 1’000-2’000 MW bis 2025 zur Deckung von extremen Winterlücken, Sicherheit vor Blackout.</a:t>
            </a:r>
          </a:p>
          <a:p>
            <a:r>
              <a:rPr lang="de-CH" sz="2200" dirty="0"/>
              <a:t>Investitions-Kosten ca. 800 Mio. CHF.</a:t>
            </a:r>
          </a:p>
          <a:p>
            <a:r>
              <a:rPr lang="de-CH" sz="2200" dirty="0"/>
              <a:t>Nur kurze Laufdauer pro Jahr, Einsatz als Deckung extreme </a:t>
            </a:r>
            <a:r>
              <a:rPr lang="de-CH" sz="2200" dirty="0" err="1"/>
              <a:t>Versorgungssituation,reine</a:t>
            </a:r>
            <a:r>
              <a:rPr lang="de-CH" sz="2200" dirty="0"/>
              <a:t> Notreserve</a:t>
            </a:r>
          </a:p>
          <a:p>
            <a:r>
              <a:rPr lang="de-CH" sz="2200" dirty="0"/>
              <a:t>Bei 1’000 MW, 72 Stunden Laufdauer pro Jahr (3 Tage) Laufdauer oder 72 </a:t>
            </a:r>
            <a:r>
              <a:rPr lang="de-CH" sz="2200" dirty="0" err="1"/>
              <a:t>GWh</a:t>
            </a:r>
            <a:r>
              <a:rPr lang="de-CH" sz="2200" dirty="0"/>
              <a:t>/a. Während 20 Jahren sind dies bei Durchschnittsbetrachtung:</a:t>
            </a:r>
          </a:p>
          <a:p>
            <a:pPr lvl="1"/>
            <a:r>
              <a:rPr lang="de-CH" sz="2000" dirty="0"/>
              <a:t>Total 1’440 </a:t>
            </a:r>
            <a:r>
              <a:rPr lang="de-CH" sz="2000" dirty="0" err="1"/>
              <a:t>GWh</a:t>
            </a:r>
            <a:r>
              <a:rPr lang="de-CH" sz="2000" dirty="0"/>
              <a:t> Strom innerhalb von 20 Jahren.</a:t>
            </a:r>
          </a:p>
          <a:p>
            <a:pPr lvl="1"/>
            <a:r>
              <a:rPr lang="de-CH" sz="2000" dirty="0"/>
              <a:t>Investitionskosten pro kWh 55 Rp./kWh. Hinzu kommen laufende Unterhalts- und Betriebskosten. </a:t>
            </a:r>
          </a:p>
          <a:p>
            <a:r>
              <a:rPr lang="de-CH" sz="2200" dirty="0"/>
              <a:t>Und: Fehlende Gas-Speicher in der Schweiz reduzieren Erhöhung Versorgungssicherheit in Krisenzeiten massiv.</a:t>
            </a:r>
            <a:endParaRPr lang="de-CH" sz="2200" dirty="0">
              <a:highlight>
                <a:srgbClr val="FFFF00"/>
              </a:highlight>
            </a:endParaRPr>
          </a:p>
          <a:p>
            <a:r>
              <a:rPr lang="de-CH" sz="2200" b="1" dirty="0"/>
              <a:t>Fazit: Die Kosten sind zu hoch. Die finanziellen Mittel müssten – falls sie effektiv nur der Not-/ Spitzenversorgung dienen - praktisch vollumfänglich von der öffentlichen Hand bereit gestellt werden. Kostengünstige Alternativen angehen.  </a:t>
            </a:r>
          </a:p>
        </p:txBody>
      </p:sp>
      <p:sp>
        <p:nvSpPr>
          <p:cNvPr id="5" name="Foliennummernplatzhalter 4">
            <a:extLst>
              <a:ext uri="{FF2B5EF4-FFF2-40B4-BE49-F238E27FC236}">
                <a16:creationId xmlns:a16="http://schemas.microsoft.com/office/drawing/2014/main" id="{9F6FD350-0F10-2E58-AEFF-1C5FFD9320E2}"/>
              </a:ext>
            </a:extLst>
          </p:cNvPr>
          <p:cNvSpPr>
            <a:spLocks noGrp="1"/>
          </p:cNvSpPr>
          <p:nvPr>
            <p:ph type="sldNum" sz="quarter" idx="12"/>
          </p:nvPr>
        </p:nvSpPr>
        <p:spPr/>
        <p:txBody>
          <a:bodyPr/>
          <a:lstStyle/>
          <a:p>
            <a:fld id="{0AB65F57-5F13-43A1-8316-AB5F1C205C21}" type="slidenum">
              <a:rPr lang="de-CH" smtClean="0"/>
              <a:t>36</a:t>
            </a:fld>
            <a:endParaRPr lang="de-CH"/>
          </a:p>
        </p:txBody>
      </p:sp>
    </p:spTree>
    <p:extLst>
      <p:ext uri="{BB962C8B-B14F-4D97-AF65-F5344CB8AC3E}">
        <p14:creationId xmlns:p14="http://schemas.microsoft.com/office/powerpoint/2010/main" val="943570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14FF00-B04B-C750-A73B-B5BA361ADFFE}"/>
              </a:ext>
            </a:extLst>
          </p:cNvPr>
          <p:cNvSpPr>
            <a:spLocks noGrp="1"/>
          </p:cNvSpPr>
          <p:nvPr>
            <p:ph type="title"/>
          </p:nvPr>
        </p:nvSpPr>
        <p:spPr>
          <a:xfrm>
            <a:off x="514350" y="365125"/>
            <a:ext cx="11247120" cy="902201"/>
          </a:xfrm>
        </p:spPr>
        <p:txBody>
          <a:bodyPr>
            <a:normAutofit/>
          </a:bodyPr>
          <a:lstStyle/>
          <a:p>
            <a:r>
              <a:rPr lang="de-CH" sz="3200" b="1" dirty="0"/>
              <a:t>Dunkelflaute/Gaskraftwerke? Vorschlag </a:t>
            </a:r>
            <a:r>
              <a:rPr lang="de-CH" sz="3200" b="1" dirty="0" err="1"/>
              <a:t>ElCom</a:t>
            </a:r>
            <a:r>
              <a:rPr lang="de-CH" sz="3200" b="1" dirty="0"/>
              <a:t>/BR  -  Alternativen</a:t>
            </a:r>
          </a:p>
        </p:txBody>
      </p:sp>
      <p:sp>
        <p:nvSpPr>
          <p:cNvPr id="3" name="Inhaltsplatzhalter 2">
            <a:extLst>
              <a:ext uri="{FF2B5EF4-FFF2-40B4-BE49-F238E27FC236}">
                <a16:creationId xmlns:a16="http://schemas.microsoft.com/office/drawing/2014/main" id="{F98CB4C7-CAC2-7015-834B-3E9C13968E0B}"/>
              </a:ext>
            </a:extLst>
          </p:cNvPr>
          <p:cNvSpPr>
            <a:spLocks noGrp="1"/>
          </p:cNvSpPr>
          <p:nvPr>
            <p:ph idx="1"/>
          </p:nvPr>
        </p:nvSpPr>
        <p:spPr>
          <a:xfrm>
            <a:off x="514350" y="1508760"/>
            <a:ext cx="11247120" cy="5349240"/>
          </a:xfrm>
        </p:spPr>
        <p:txBody>
          <a:bodyPr>
            <a:normAutofit/>
          </a:bodyPr>
          <a:lstStyle/>
          <a:p>
            <a:pPr marL="0" indent="0">
              <a:buNone/>
            </a:pPr>
            <a:r>
              <a:rPr lang="de-CH" sz="2400" dirty="0"/>
              <a:t>Zubau Erneuerbare Energien, Solar: Mit 800 Mio. CHF könnten mit einem Förderbeitrag von 20 Rp. kWh Jahresproduktion ca. +4 TWh/a Solar- und Windstrom zugebaut bzw. gefördert werden. </a:t>
            </a:r>
          </a:p>
          <a:p>
            <a:pPr marL="0" indent="0">
              <a:buNone/>
            </a:pPr>
            <a:endParaRPr lang="de-CH" sz="2400" b="1" dirty="0"/>
          </a:p>
          <a:p>
            <a:pPr marL="0" indent="0">
              <a:buNone/>
            </a:pPr>
            <a:r>
              <a:rPr lang="de-CH" sz="2400" b="1" dirty="0"/>
              <a:t>Fazit: </a:t>
            </a:r>
          </a:p>
          <a:p>
            <a:pPr marL="0" indent="0">
              <a:buNone/>
            </a:pPr>
            <a:r>
              <a:rPr lang="de-CH" sz="2400" b="1" dirty="0"/>
              <a:t>Rascher und für Deckung Winterlücke zusätzlich erhöhter Zubau erneuerbare Energien/Förderung Energieeffizienz: Geringere Kosten/höhere Nutzen.</a:t>
            </a:r>
          </a:p>
          <a:p>
            <a:pPr marL="0" indent="0">
              <a:buNone/>
            </a:pPr>
            <a:r>
              <a:rPr lang="de-CH" sz="2400" b="1" dirty="0"/>
              <a:t>Reserve/Speichermanagement Wasserkraft. Notstromaggregate.</a:t>
            </a:r>
          </a:p>
          <a:p>
            <a:endParaRPr lang="de-CH" dirty="0"/>
          </a:p>
        </p:txBody>
      </p:sp>
      <p:sp>
        <p:nvSpPr>
          <p:cNvPr id="4" name="Datumsplatzhalter 3">
            <a:extLst>
              <a:ext uri="{FF2B5EF4-FFF2-40B4-BE49-F238E27FC236}">
                <a16:creationId xmlns:a16="http://schemas.microsoft.com/office/drawing/2014/main" id="{45103F4A-8F17-5FDD-6883-F0BEE19BC604}"/>
              </a:ext>
            </a:extLst>
          </p:cNvPr>
          <p:cNvSpPr>
            <a:spLocks noGrp="1"/>
          </p:cNvSpPr>
          <p:nvPr>
            <p:ph type="dt" sz="half" idx="10"/>
          </p:nvPr>
        </p:nvSpPr>
        <p:spPr/>
        <p:txBody>
          <a:bodyPr/>
          <a:lstStyle/>
          <a:p>
            <a:fld id="{D6776F64-D3B2-4020-AC1A-DC4750D9F7F8}" type="datetime1">
              <a:rPr lang="de-CH" smtClean="0"/>
              <a:t>24.06.2022</a:t>
            </a:fld>
            <a:endParaRPr lang="de-CH"/>
          </a:p>
        </p:txBody>
      </p:sp>
      <p:sp>
        <p:nvSpPr>
          <p:cNvPr id="5" name="Foliennummernplatzhalter 4">
            <a:extLst>
              <a:ext uri="{FF2B5EF4-FFF2-40B4-BE49-F238E27FC236}">
                <a16:creationId xmlns:a16="http://schemas.microsoft.com/office/drawing/2014/main" id="{276C3B5E-6954-DEC5-7B4A-50D70358ED22}"/>
              </a:ext>
            </a:extLst>
          </p:cNvPr>
          <p:cNvSpPr>
            <a:spLocks noGrp="1"/>
          </p:cNvSpPr>
          <p:nvPr>
            <p:ph type="sldNum" sz="quarter" idx="12"/>
          </p:nvPr>
        </p:nvSpPr>
        <p:spPr/>
        <p:txBody>
          <a:bodyPr/>
          <a:lstStyle/>
          <a:p>
            <a:fld id="{0AB65F57-5F13-43A1-8316-AB5F1C205C21}" type="slidenum">
              <a:rPr lang="de-CH" smtClean="0"/>
              <a:t>37</a:t>
            </a:fld>
            <a:endParaRPr lang="de-CH"/>
          </a:p>
        </p:txBody>
      </p:sp>
    </p:spTree>
    <p:extLst>
      <p:ext uri="{BB962C8B-B14F-4D97-AF65-F5344CB8AC3E}">
        <p14:creationId xmlns:p14="http://schemas.microsoft.com/office/powerpoint/2010/main" val="1868087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8220383-F44C-4577-B877-FAA8B391B2C2}"/>
              </a:ext>
            </a:extLst>
          </p:cNvPr>
          <p:cNvPicPr>
            <a:picLocks noChangeAspect="1"/>
          </p:cNvPicPr>
          <p:nvPr/>
        </p:nvPicPr>
        <p:blipFill rotWithShape="1">
          <a:blip r:embed="rId2"/>
          <a:srcRect l="2752" r="2661" b="5143"/>
          <a:stretch/>
        </p:blipFill>
        <p:spPr>
          <a:xfrm>
            <a:off x="5618922" y="1458097"/>
            <a:ext cx="6398907" cy="4440213"/>
          </a:xfrm>
          <a:prstGeom prst="rect">
            <a:avLst/>
          </a:prstGeom>
        </p:spPr>
      </p:pic>
      <p:sp>
        <p:nvSpPr>
          <p:cNvPr id="2" name="Titel 1">
            <a:extLst>
              <a:ext uri="{FF2B5EF4-FFF2-40B4-BE49-F238E27FC236}">
                <a16:creationId xmlns:a16="http://schemas.microsoft.com/office/drawing/2014/main" id="{136E140C-9F75-4D34-B8BB-C28E4763F38C}"/>
              </a:ext>
            </a:extLst>
          </p:cNvPr>
          <p:cNvSpPr>
            <a:spLocks noGrp="1"/>
          </p:cNvSpPr>
          <p:nvPr>
            <p:ph type="title"/>
          </p:nvPr>
        </p:nvSpPr>
        <p:spPr>
          <a:xfrm>
            <a:off x="251692" y="136525"/>
            <a:ext cx="11179629" cy="1114141"/>
          </a:xfrm>
        </p:spPr>
        <p:txBody>
          <a:bodyPr>
            <a:normAutofit/>
          </a:bodyPr>
          <a:lstStyle/>
          <a:p>
            <a:r>
              <a:rPr lang="de-CH" sz="3200" b="1" dirty="0"/>
              <a:t>Rolle Wasserstoff, Methan, </a:t>
            </a:r>
            <a:r>
              <a:rPr lang="de-CH" sz="3200" b="1" dirty="0" err="1"/>
              <a:t>Synfuel</a:t>
            </a:r>
            <a:r>
              <a:rPr lang="de-CH" sz="3200" b="1" dirty="0"/>
              <a:t>?  </a:t>
            </a:r>
          </a:p>
        </p:txBody>
      </p:sp>
      <p:sp>
        <p:nvSpPr>
          <p:cNvPr id="5" name="Foliennummernplatzhalter 4">
            <a:extLst>
              <a:ext uri="{FF2B5EF4-FFF2-40B4-BE49-F238E27FC236}">
                <a16:creationId xmlns:a16="http://schemas.microsoft.com/office/drawing/2014/main" id="{B3231B2E-EE36-4C8E-A810-CAAED88E6DBF}"/>
              </a:ext>
            </a:extLst>
          </p:cNvPr>
          <p:cNvSpPr>
            <a:spLocks noGrp="1"/>
          </p:cNvSpPr>
          <p:nvPr>
            <p:ph type="sldNum" sz="quarter" idx="12"/>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2F2384-4CA4-45AC-AF07-96ADC4775E1C}" type="slidenum">
              <a:rPr lang="de-CH" smtClean="0"/>
              <a:pPr/>
              <a:t>38</a:t>
            </a:fld>
            <a:endParaRPr lang="de-CH" dirty="0"/>
          </a:p>
        </p:txBody>
      </p:sp>
      <p:sp>
        <p:nvSpPr>
          <p:cNvPr id="3" name="Inhaltsplatzhalter 2">
            <a:extLst>
              <a:ext uri="{FF2B5EF4-FFF2-40B4-BE49-F238E27FC236}">
                <a16:creationId xmlns:a16="http://schemas.microsoft.com/office/drawing/2014/main" id="{DE832B91-B770-43C6-9143-5112BC86E777}"/>
              </a:ext>
            </a:extLst>
          </p:cNvPr>
          <p:cNvSpPr>
            <a:spLocks noGrp="1"/>
          </p:cNvSpPr>
          <p:nvPr>
            <p:ph idx="1"/>
          </p:nvPr>
        </p:nvSpPr>
        <p:spPr>
          <a:xfrm>
            <a:off x="251791" y="1349828"/>
            <a:ext cx="5797826" cy="5279571"/>
          </a:xfrm>
        </p:spPr>
        <p:txBody>
          <a:bodyPr>
            <a:normAutofit/>
          </a:bodyPr>
          <a:lstStyle/>
          <a:p>
            <a:r>
              <a:rPr lang="de-CH" sz="2000" dirty="0"/>
              <a:t>Folien Studie DIW-Berlin</a:t>
            </a:r>
          </a:p>
          <a:p>
            <a:r>
              <a:rPr lang="de-CH" sz="2000" dirty="0"/>
              <a:t>Annahmen Energieperspektiven 2050+?</a:t>
            </a:r>
          </a:p>
          <a:p>
            <a:pPr lvl="1"/>
            <a:r>
              <a:rPr lang="de-CH" sz="2000" dirty="0"/>
              <a:t>Hohe Kosten, ineffizient da u.a. über mehrere Ketten.</a:t>
            </a:r>
          </a:p>
          <a:p>
            <a:r>
              <a:rPr lang="de-CH" sz="2000" dirty="0"/>
              <a:t>Aber: </a:t>
            </a:r>
          </a:p>
          <a:p>
            <a:pPr marL="714375" lvl="2" indent="-265113"/>
            <a:r>
              <a:rPr lang="de-CH" dirty="0"/>
              <a:t>Innovationen, Skaleneffekte gross</a:t>
            </a:r>
          </a:p>
          <a:p>
            <a:pPr marL="714375" lvl="2" indent="-265113"/>
            <a:r>
              <a:rPr lang="de-CH" dirty="0"/>
              <a:t>Z.B.: ARA/KVA mit Nutzung CO2, Methan</a:t>
            </a:r>
          </a:p>
          <a:p>
            <a:r>
              <a:rPr lang="de-CH" sz="2000" dirty="0"/>
              <a:t>Zwingend für </a:t>
            </a:r>
          </a:p>
          <a:p>
            <a:pPr lvl="1"/>
            <a:r>
              <a:rPr lang="de-CH" sz="2000" dirty="0"/>
              <a:t>Flugfahrt, Schiffsverkehr, Teile Industrie</a:t>
            </a:r>
          </a:p>
          <a:p>
            <a:pPr lvl="1"/>
            <a:r>
              <a:rPr lang="de-CH" sz="2000" dirty="0"/>
              <a:t>Saisonale Speicher  ab 2035/2040. </a:t>
            </a:r>
          </a:p>
          <a:p>
            <a:pPr marL="0" indent="0">
              <a:buNone/>
            </a:pPr>
            <a:r>
              <a:rPr lang="de-CH" sz="2000" b="1" dirty="0"/>
              <a:t>Fazit: Einstieg mit klarer Strategie, F&amp;E-, P&amp;D-Projekte. Skalierung ab 2025/2030.</a:t>
            </a:r>
          </a:p>
          <a:p>
            <a:endParaRPr lang="de-CH" dirty="0"/>
          </a:p>
        </p:txBody>
      </p:sp>
      <p:sp>
        <p:nvSpPr>
          <p:cNvPr id="4" name="Datumsplatzhalter 3">
            <a:extLst>
              <a:ext uri="{FF2B5EF4-FFF2-40B4-BE49-F238E27FC236}">
                <a16:creationId xmlns:a16="http://schemas.microsoft.com/office/drawing/2014/main" id="{28224A00-1A35-EA29-7DDD-8FB312250D91}"/>
              </a:ext>
            </a:extLst>
          </p:cNvPr>
          <p:cNvSpPr>
            <a:spLocks noGrp="1"/>
          </p:cNvSpPr>
          <p:nvPr>
            <p:ph type="dt" sz="half" idx="10"/>
          </p:nvPr>
        </p:nvSpPr>
        <p:spPr/>
        <p:txBody>
          <a:bodyPr/>
          <a:lstStyle/>
          <a:p>
            <a:fld id="{7BABC34C-1264-4B78-997C-315D8DBBAB48}" type="datetime1">
              <a:rPr lang="de-CH" smtClean="0"/>
              <a:t>24.06.2022</a:t>
            </a:fld>
            <a:endParaRPr lang="de-CH"/>
          </a:p>
        </p:txBody>
      </p:sp>
    </p:spTree>
    <p:extLst>
      <p:ext uri="{BB962C8B-B14F-4D97-AF65-F5344CB8AC3E}">
        <p14:creationId xmlns:p14="http://schemas.microsoft.com/office/powerpoint/2010/main" val="2745799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4FA898-18AD-45C8-8FC5-F6B68E8805CF}"/>
              </a:ext>
            </a:extLst>
          </p:cNvPr>
          <p:cNvSpPr>
            <a:spLocks noGrp="1"/>
          </p:cNvSpPr>
          <p:nvPr>
            <p:ph type="title"/>
          </p:nvPr>
        </p:nvSpPr>
        <p:spPr/>
        <p:txBody>
          <a:bodyPr>
            <a:normAutofit/>
          </a:bodyPr>
          <a:lstStyle/>
          <a:p>
            <a:r>
              <a:rPr lang="de-CH" sz="3200" b="1" dirty="0"/>
              <a:t>Netzzubau – Netzmanagement ?</a:t>
            </a:r>
          </a:p>
        </p:txBody>
      </p:sp>
      <p:sp>
        <p:nvSpPr>
          <p:cNvPr id="3" name="Inhaltsplatzhalter 2">
            <a:extLst>
              <a:ext uri="{FF2B5EF4-FFF2-40B4-BE49-F238E27FC236}">
                <a16:creationId xmlns:a16="http://schemas.microsoft.com/office/drawing/2014/main" id="{F86FEB28-8160-4183-A401-409523F087BB}"/>
              </a:ext>
            </a:extLst>
          </p:cNvPr>
          <p:cNvSpPr>
            <a:spLocks noGrp="1"/>
          </p:cNvSpPr>
          <p:nvPr>
            <p:ph idx="1"/>
          </p:nvPr>
        </p:nvSpPr>
        <p:spPr>
          <a:xfrm>
            <a:off x="838200" y="1673227"/>
            <a:ext cx="10515600" cy="4351338"/>
          </a:xfrm>
        </p:spPr>
        <p:txBody>
          <a:bodyPr>
            <a:normAutofit/>
          </a:bodyPr>
          <a:lstStyle/>
          <a:p>
            <a:r>
              <a:rPr lang="de-CH" sz="2400" dirty="0"/>
              <a:t>Netzebene 7 übernimmt mit Ausbau EE zahlreiche Funktionen.</a:t>
            </a:r>
          </a:p>
          <a:p>
            <a:r>
              <a:rPr lang="de-CH" sz="2400" dirty="0"/>
              <a:t>Lastmanagement schafft Netzstabilität, dämpft kurzfristige Spitzen.</a:t>
            </a:r>
          </a:p>
          <a:p>
            <a:r>
              <a:rPr lang="de-CH" sz="2400" dirty="0"/>
              <a:t>Batteriemanagement lokal, regional angehen. </a:t>
            </a:r>
          </a:p>
          <a:p>
            <a:r>
              <a:rPr lang="de-CH" sz="2400" dirty="0"/>
              <a:t>Nutzung Batterien </a:t>
            </a:r>
            <a:r>
              <a:rPr lang="de-CH" sz="2400" dirty="0" err="1"/>
              <a:t>eMobilität</a:t>
            </a:r>
            <a:r>
              <a:rPr lang="de-CH" sz="2400" dirty="0"/>
              <a:t> für Speicher: Hohe Kapazitäten.</a:t>
            </a:r>
          </a:p>
          <a:p>
            <a:r>
              <a:rPr lang="de-CH" sz="2400" dirty="0"/>
              <a:t>Zubau Hochspannungsleitungen?</a:t>
            </a:r>
          </a:p>
          <a:p>
            <a:pPr lvl="1"/>
            <a:r>
              <a:rPr lang="de-CH" dirty="0"/>
              <a:t>Je stärker Produktion in Alpen und Jura, desto eher Zubau zu Verbraucherzentren im Mittelland nötig. </a:t>
            </a:r>
          </a:p>
          <a:p>
            <a:pPr marL="0" indent="0">
              <a:spcBef>
                <a:spcPts val="1800"/>
              </a:spcBef>
              <a:buNone/>
            </a:pPr>
            <a:r>
              <a:rPr lang="de-CH" sz="2400" dirty="0"/>
              <a:t>Fazit: </a:t>
            </a:r>
          </a:p>
          <a:p>
            <a:r>
              <a:rPr lang="de-CH" sz="2400" dirty="0" err="1"/>
              <a:t>Zubaustrategien</a:t>
            </a:r>
            <a:r>
              <a:rPr lang="de-CH" sz="2400" dirty="0"/>
              <a:t> – Speicherkapazitäten – Netzausbau weisen Trade-Offs auf.   </a:t>
            </a:r>
          </a:p>
        </p:txBody>
      </p:sp>
      <p:sp>
        <p:nvSpPr>
          <p:cNvPr id="4" name="Datumsplatzhalter 3">
            <a:extLst>
              <a:ext uri="{FF2B5EF4-FFF2-40B4-BE49-F238E27FC236}">
                <a16:creationId xmlns:a16="http://schemas.microsoft.com/office/drawing/2014/main" id="{D00A5463-461C-66B2-12BB-4C06AF5B8AF1}"/>
              </a:ext>
            </a:extLst>
          </p:cNvPr>
          <p:cNvSpPr>
            <a:spLocks noGrp="1"/>
          </p:cNvSpPr>
          <p:nvPr>
            <p:ph type="dt" sz="half" idx="10"/>
          </p:nvPr>
        </p:nvSpPr>
        <p:spPr/>
        <p:txBody>
          <a:bodyPr/>
          <a:lstStyle/>
          <a:p>
            <a:fld id="{DEDB3CB4-DD4A-42C2-8F48-C5E94748B852}" type="datetime1">
              <a:rPr lang="de-CH" smtClean="0"/>
              <a:t>24.06.2022</a:t>
            </a:fld>
            <a:endParaRPr lang="de-CH"/>
          </a:p>
        </p:txBody>
      </p:sp>
      <p:sp>
        <p:nvSpPr>
          <p:cNvPr id="5" name="Foliennummernplatzhalter 4">
            <a:extLst>
              <a:ext uri="{FF2B5EF4-FFF2-40B4-BE49-F238E27FC236}">
                <a16:creationId xmlns:a16="http://schemas.microsoft.com/office/drawing/2014/main" id="{823B36E7-D79B-3FB2-EE08-32D042AB7B6B}"/>
              </a:ext>
            </a:extLst>
          </p:cNvPr>
          <p:cNvSpPr>
            <a:spLocks noGrp="1"/>
          </p:cNvSpPr>
          <p:nvPr>
            <p:ph type="sldNum" sz="quarter" idx="12"/>
          </p:nvPr>
        </p:nvSpPr>
        <p:spPr/>
        <p:txBody>
          <a:bodyPr/>
          <a:lstStyle/>
          <a:p>
            <a:fld id="{0AB65F57-5F13-43A1-8316-AB5F1C205C21}" type="slidenum">
              <a:rPr lang="de-CH" smtClean="0"/>
              <a:t>39</a:t>
            </a:fld>
            <a:endParaRPr lang="de-CH"/>
          </a:p>
        </p:txBody>
      </p:sp>
    </p:spTree>
    <p:extLst>
      <p:ext uri="{BB962C8B-B14F-4D97-AF65-F5344CB8AC3E}">
        <p14:creationId xmlns:p14="http://schemas.microsoft.com/office/powerpoint/2010/main" val="536083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451ACE-3B44-4789-99DE-E3D729C7EE6F}"/>
              </a:ext>
            </a:extLst>
          </p:cNvPr>
          <p:cNvSpPr>
            <a:spLocks noGrp="1"/>
          </p:cNvSpPr>
          <p:nvPr>
            <p:ph type="title"/>
          </p:nvPr>
        </p:nvSpPr>
        <p:spPr>
          <a:xfrm>
            <a:off x="559908" y="365126"/>
            <a:ext cx="10515600" cy="913710"/>
          </a:xfrm>
        </p:spPr>
        <p:txBody>
          <a:bodyPr>
            <a:normAutofit/>
          </a:bodyPr>
          <a:lstStyle/>
          <a:p>
            <a:r>
              <a:rPr lang="de-CH" sz="3400" b="1" spc="-15" dirty="0"/>
              <a:t>Fortsetzung Inhalt: </a:t>
            </a:r>
            <a:r>
              <a:rPr lang="de-CH" sz="3600" b="1" spc="-15" dirty="0"/>
              <a:t>Exkurse. </a:t>
            </a:r>
            <a:endParaRPr lang="de-CH" dirty="0"/>
          </a:p>
        </p:txBody>
      </p:sp>
      <p:sp>
        <p:nvSpPr>
          <p:cNvPr id="3" name="Inhaltsplatzhalter 2">
            <a:extLst>
              <a:ext uri="{FF2B5EF4-FFF2-40B4-BE49-F238E27FC236}">
                <a16:creationId xmlns:a16="http://schemas.microsoft.com/office/drawing/2014/main" id="{6140EAD9-B08C-48F4-B069-828FA452C614}"/>
              </a:ext>
            </a:extLst>
          </p:cNvPr>
          <p:cNvSpPr>
            <a:spLocks noGrp="1"/>
          </p:cNvSpPr>
          <p:nvPr>
            <p:ph idx="1"/>
          </p:nvPr>
        </p:nvSpPr>
        <p:spPr>
          <a:xfrm>
            <a:off x="559908" y="1611534"/>
            <a:ext cx="10515600" cy="3634931"/>
          </a:xfrm>
        </p:spPr>
        <p:txBody>
          <a:bodyPr>
            <a:normAutofit/>
          </a:bodyPr>
          <a:lstStyle/>
          <a:p>
            <a:pPr marL="641350" indent="-591185">
              <a:spcBef>
                <a:spcPts val="100"/>
              </a:spcBef>
              <a:buFontTx/>
              <a:buAutoNum type="arabicPeriod"/>
              <a:tabLst>
                <a:tab pos="641350" algn="l"/>
                <a:tab pos="641985" algn="l"/>
              </a:tabLst>
            </a:pPr>
            <a:r>
              <a:rPr lang="de-CH" sz="2000" dirty="0"/>
              <a:t>Effizienzpotentiale nutzen  - Massnahmen verstärken:  Sofortmassnahmen </a:t>
            </a:r>
          </a:p>
          <a:p>
            <a:pPr marL="641350" indent="-591185">
              <a:lnSpc>
                <a:spcPct val="100000"/>
              </a:lnSpc>
              <a:spcBef>
                <a:spcPts val="600"/>
              </a:spcBef>
              <a:buAutoNum type="arabicPeriod"/>
              <a:tabLst>
                <a:tab pos="641350" algn="l"/>
                <a:tab pos="641985" algn="l"/>
              </a:tabLst>
            </a:pPr>
            <a:r>
              <a:rPr lang="de-CH" sz="2000" dirty="0"/>
              <a:t>Massiver Ausbau PV: Überschuss im Sommer - Massives Winterloch?</a:t>
            </a:r>
          </a:p>
          <a:p>
            <a:pPr marL="641350" indent="-591185">
              <a:lnSpc>
                <a:spcPct val="100000"/>
              </a:lnSpc>
              <a:spcBef>
                <a:spcPts val="600"/>
              </a:spcBef>
              <a:buAutoNum type="arabicPeriod"/>
              <a:tabLst>
                <a:tab pos="641350" algn="l"/>
                <a:tab pos="641985" algn="l"/>
              </a:tabLst>
            </a:pPr>
            <a:r>
              <a:rPr lang="de-CH" sz="2000" dirty="0"/>
              <a:t>Dunkelflaute? – Winterstromlücke Schweiz?</a:t>
            </a:r>
          </a:p>
          <a:p>
            <a:pPr marL="641350" indent="-591185">
              <a:lnSpc>
                <a:spcPct val="100000"/>
              </a:lnSpc>
              <a:spcBef>
                <a:spcPts val="600"/>
              </a:spcBef>
              <a:buAutoNum type="arabicPeriod"/>
              <a:tabLst>
                <a:tab pos="641350" algn="l"/>
                <a:tab pos="641985" algn="l"/>
              </a:tabLst>
            </a:pPr>
            <a:r>
              <a:rPr lang="de-CH" sz="2000" dirty="0"/>
              <a:t>Dunkelflaute/Gaskraftwerke? Vorschlag </a:t>
            </a:r>
            <a:r>
              <a:rPr lang="de-CH" sz="2000" dirty="0" err="1"/>
              <a:t>ElCom</a:t>
            </a:r>
            <a:r>
              <a:rPr lang="de-CH" sz="2000" dirty="0"/>
              <a:t>/Bundesrat</a:t>
            </a:r>
          </a:p>
          <a:p>
            <a:pPr marL="641350" indent="-591185">
              <a:lnSpc>
                <a:spcPct val="100000"/>
              </a:lnSpc>
              <a:spcBef>
                <a:spcPts val="600"/>
              </a:spcBef>
              <a:buAutoNum type="arabicPeriod"/>
              <a:tabLst>
                <a:tab pos="641350" algn="l"/>
                <a:tab pos="641985" algn="l"/>
              </a:tabLst>
            </a:pPr>
            <a:r>
              <a:rPr lang="de-CH" sz="2000" dirty="0"/>
              <a:t>Rolle Wasserstoff, Methan, </a:t>
            </a:r>
            <a:r>
              <a:rPr lang="de-CH" sz="2000" dirty="0" err="1"/>
              <a:t>Synfuel</a:t>
            </a:r>
            <a:r>
              <a:rPr lang="de-CH" sz="2000" dirty="0"/>
              <a:t>? </a:t>
            </a:r>
          </a:p>
          <a:p>
            <a:pPr marL="641350" indent="-591185">
              <a:lnSpc>
                <a:spcPct val="100000"/>
              </a:lnSpc>
              <a:spcBef>
                <a:spcPts val="600"/>
              </a:spcBef>
              <a:buAutoNum type="arabicPeriod"/>
              <a:tabLst>
                <a:tab pos="641350" algn="l"/>
                <a:tab pos="641985" algn="l"/>
              </a:tabLst>
            </a:pPr>
            <a:r>
              <a:rPr lang="de-CH" sz="2000" dirty="0"/>
              <a:t>Netzzubau – Netzmanagement?</a:t>
            </a:r>
          </a:p>
          <a:p>
            <a:pPr marL="641350" indent="-591185">
              <a:lnSpc>
                <a:spcPct val="100000"/>
              </a:lnSpc>
              <a:spcBef>
                <a:spcPts val="600"/>
              </a:spcBef>
              <a:buAutoNum type="arabicPeriod"/>
              <a:tabLst>
                <a:tab pos="641350" algn="l"/>
                <a:tab pos="641985" algn="l"/>
              </a:tabLst>
            </a:pPr>
            <a:r>
              <a:rPr lang="de-CH" sz="2000" dirty="0"/>
              <a:t>AKW- Laufdauer? AKW-Zubau? Wie weiter?</a:t>
            </a:r>
          </a:p>
          <a:p>
            <a:pPr marL="641350" indent="-591185">
              <a:lnSpc>
                <a:spcPct val="100000"/>
              </a:lnSpc>
              <a:spcBef>
                <a:spcPts val="600"/>
              </a:spcBef>
              <a:buAutoNum type="arabicPeriod"/>
              <a:tabLst>
                <a:tab pos="641350" algn="l"/>
                <a:tab pos="641985" algn="l"/>
              </a:tabLst>
            </a:pPr>
            <a:r>
              <a:rPr lang="de-CH" sz="2000" dirty="0"/>
              <a:t>Abgeltung der Risiken am Strommarkt mit maximal 10 Mrd. CHF durch Bund?</a:t>
            </a:r>
          </a:p>
          <a:p>
            <a:endParaRPr lang="de-CH" dirty="0">
              <a:latin typeface="+mj-lt"/>
            </a:endParaRPr>
          </a:p>
        </p:txBody>
      </p:sp>
      <p:sp>
        <p:nvSpPr>
          <p:cNvPr id="4" name="Datumsplatzhalter 3">
            <a:extLst>
              <a:ext uri="{FF2B5EF4-FFF2-40B4-BE49-F238E27FC236}">
                <a16:creationId xmlns:a16="http://schemas.microsoft.com/office/drawing/2014/main" id="{7DBCECC3-8855-0F6D-DE41-7D0914455C43}"/>
              </a:ext>
            </a:extLst>
          </p:cNvPr>
          <p:cNvSpPr>
            <a:spLocks noGrp="1"/>
          </p:cNvSpPr>
          <p:nvPr>
            <p:ph type="dt" sz="half" idx="10"/>
          </p:nvPr>
        </p:nvSpPr>
        <p:spPr/>
        <p:txBody>
          <a:bodyPr/>
          <a:lstStyle/>
          <a:p>
            <a:fld id="{727E4A05-07B9-4296-850E-8971FAF2EF4B}" type="datetime1">
              <a:rPr lang="de-CH" smtClean="0"/>
              <a:t>24.06.2022</a:t>
            </a:fld>
            <a:endParaRPr lang="de-CH"/>
          </a:p>
        </p:txBody>
      </p:sp>
      <p:sp>
        <p:nvSpPr>
          <p:cNvPr id="5" name="Foliennummernplatzhalter 4">
            <a:extLst>
              <a:ext uri="{FF2B5EF4-FFF2-40B4-BE49-F238E27FC236}">
                <a16:creationId xmlns:a16="http://schemas.microsoft.com/office/drawing/2014/main" id="{70C1BCEC-BB04-82EC-B5A2-F88CAD3D5128}"/>
              </a:ext>
            </a:extLst>
          </p:cNvPr>
          <p:cNvSpPr>
            <a:spLocks noGrp="1"/>
          </p:cNvSpPr>
          <p:nvPr>
            <p:ph type="sldNum" sz="quarter" idx="12"/>
          </p:nvPr>
        </p:nvSpPr>
        <p:spPr/>
        <p:txBody>
          <a:bodyPr/>
          <a:lstStyle/>
          <a:p>
            <a:fld id="{0AB65F57-5F13-43A1-8316-AB5F1C205C21}" type="slidenum">
              <a:rPr lang="de-CH" smtClean="0"/>
              <a:t>4</a:t>
            </a:fld>
            <a:endParaRPr lang="de-CH"/>
          </a:p>
        </p:txBody>
      </p:sp>
    </p:spTree>
    <p:extLst>
      <p:ext uri="{BB962C8B-B14F-4D97-AF65-F5344CB8AC3E}">
        <p14:creationId xmlns:p14="http://schemas.microsoft.com/office/powerpoint/2010/main" val="1054681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38B85F-5F80-456D-BF2A-AE91E84A88A8}"/>
              </a:ext>
            </a:extLst>
          </p:cNvPr>
          <p:cNvSpPr>
            <a:spLocks noGrp="1"/>
          </p:cNvSpPr>
          <p:nvPr>
            <p:ph type="title"/>
          </p:nvPr>
        </p:nvSpPr>
        <p:spPr>
          <a:xfrm>
            <a:off x="232612" y="320843"/>
            <a:ext cx="11121188" cy="713874"/>
          </a:xfrm>
        </p:spPr>
        <p:txBody>
          <a:bodyPr>
            <a:normAutofit/>
          </a:bodyPr>
          <a:lstStyle/>
          <a:p>
            <a:r>
              <a:rPr lang="de-CH" sz="3200" b="1" dirty="0"/>
              <a:t>AKW- Laufdauer? AKW-Zubau? Wie weiter?</a:t>
            </a:r>
          </a:p>
        </p:txBody>
      </p:sp>
      <p:graphicFrame>
        <p:nvGraphicFramePr>
          <p:cNvPr id="4" name="Tabelle 4">
            <a:extLst>
              <a:ext uri="{FF2B5EF4-FFF2-40B4-BE49-F238E27FC236}">
                <a16:creationId xmlns:a16="http://schemas.microsoft.com/office/drawing/2014/main" id="{DECC8DFE-1191-42F0-9EE9-8DC6238C7505}"/>
              </a:ext>
            </a:extLst>
          </p:cNvPr>
          <p:cNvGraphicFramePr>
            <a:graphicFrameLocks noGrp="1"/>
          </p:cNvGraphicFramePr>
          <p:nvPr>
            <p:ph sz="half" idx="1"/>
            <p:extLst>
              <p:ext uri="{D42A27DB-BD31-4B8C-83A1-F6EECF244321}">
                <p14:modId xmlns:p14="http://schemas.microsoft.com/office/powerpoint/2010/main" val="3401352260"/>
              </p:ext>
            </p:extLst>
          </p:nvPr>
        </p:nvGraphicFramePr>
        <p:xfrm>
          <a:off x="232612" y="1996129"/>
          <a:ext cx="3256545" cy="2123440"/>
        </p:xfrm>
        <a:graphic>
          <a:graphicData uri="http://schemas.openxmlformats.org/drawingml/2006/table">
            <a:tbl>
              <a:tblPr firstRow="1" bandRow="1">
                <a:tableStyleId>{5C22544A-7EE6-4342-B048-85BDC9FD1C3A}</a:tableStyleId>
              </a:tblPr>
              <a:tblGrid>
                <a:gridCol w="1122661">
                  <a:extLst>
                    <a:ext uri="{9D8B030D-6E8A-4147-A177-3AD203B41FA5}">
                      <a16:colId xmlns:a16="http://schemas.microsoft.com/office/drawing/2014/main" val="2491443704"/>
                    </a:ext>
                  </a:extLst>
                </a:gridCol>
                <a:gridCol w="726428">
                  <a:extLst>
                    <a:ext uri="{9D8B030D-6E8A-4147-A177-3AD203B41FA5}">
                      <a16:colId xmlns:a16="http://schemas.microsoft.com/office/drawing/2014/main" val="3669834215"/>
                    </a:ext>
                  </a:extLst>
                </a:gridCol>
                <a:gridCol w="693582">
                  <a:extLst>
                    <a:ext uri="{9D8B030D-6E8A-4147-A177-3AD203B41FA5}">
                      <a16:colId xmlns:a16="http://schemas.microsoft.com/office/drawing/2014/main" val="3489765373"/>
                    </a:ext>
                  </a:extLst>
                </a:gridCol>
                <a:gridCol w="713874">
                  <a:extLst>
                    <a:ext uri="{9D8B030D-6E8A-4147-A177-3AD203B41FA5}">
                      <a16:colId xmlns:a16="http://schemas.microsoft.com/office/drawing/2014/main" val="2905386297"/>
                    </a:ext>
                  </a:extLst>
                </a:gridCol>
              </a:tblGrid>
              <a:tr h="370840">
                <a:tc>
                  <a:txBody>
                    <a:bodyPr/>
                    <a:lstStyle/>
                    <a:p>
                      <a:endParaRPr lang="de-CH"/>
                    </a:p>
                  </a:txBody>
                  <a:tcPr/>
                </a:tc>
                <a:tc>
                  <a:txBody>
                    <a:bodyPr/>
                    <a:lstStyle/>
                    <a:p>
                      <a:pPr algn="ctr"/>
                      <a:r>
                        <a:rPr lang="de-CH" dirty="0"/>
                        <a:t>40 Jahre</a:t>
                      </a:r>
                    </a:p>
                  </a:txBody>
                  <a:tcPr/>
                </a:tc>
                <a:tc>
                  <a:txBody>
                    <a:bodyPr/>
                    <a:lstStyle/>
                    <a:p>
                      <a:pPr algn="ctr"/>
                      <a:r>
                        <a:rPr lang="de-CH" dirty="0"/>
                        <a:t>50 Jahre</a:t>
                      </a:r>
                    </a:p>
                  </a:txBody>
                  <a:tcPr/>
                </a:tc>
                <a:tc>
                  <a:txBody>
                    <a:bodyPr/>
                    <a:lstStyle/>
                    <a:p>
                      <a:pPr algn="ctr"/>
                      <a:r>
                        <a:rPr lang="de-CH" dirty="0"/>
                        <a:t>60 Jahre</a:t>
                      </a:r>
                    </a:p>
                  </a:txBody>
                  <a:tcPr/>
                </a:tc>
                <a:extLst>
                  <a:ext uri="{0D108BD9-81ED-4DB2-BD59-A6C34878D82A}">
                    <a16:rowId xmlns:a16="http://schemas.microsoft.com/office/drawing/2014/main" val="3533437809"/>
                  </a:ext>
                </a:extLst>
              </a:tr>
              <a:tr h="370840">
                <a:tc>
                  <a:txBody>
                    <a:bodyPr/>
                    <a:lstStyle/>
                    <a:p>
                      <a:r>
                        <a:rPr lang="de-CH"/>
                        <a:t>Beznau 1</a:t>
                      </a:r>
                      <a:endParaRPr lang="de-CH" dirty="0"/>
                    </a:p>
                  </a:txBody>
                  <a:tcPr/>
                </a:tc>
                <a:tc>
                  <a:txBody>
                    <a:bodyPr/>
                    <a:lstStyle/>
                    <a:p>
                      <a:r>
                        <a:rPr lang="de-CH"/>
                        <a:t>2009</a:t>
                      </a:r>
                      <a:endParaRPr lang="de-CH" dirty="0"/>
                    </a:p>
                  </a:txBody>
                  <a:tcPr/>
                </a:tc>
                <a:tc>
                  <a:txBody>
                    <a:bodyPr/>
                    <a:lstStyle/>
                    <a:p>
                      <a:r>
                        <a:rPr lang="de-CH"/>
                        <a:t>2019</a:t>
                      </a:r>
                      <a:endParaRPr lang="de-CH" dirty="0"/>
                    </a:p>
                  </a:txBody>
                  <a:tcPr/>
                </a:tc>
                <a:tc>
                  <a:txBody>
                    <a:bodyPr/>
                    <a:lstStyle/>
                    <a:p>
                      <a:r>
                        <a:rPr lang="de-CH" dirty="0"/>
                        <a:t>2029</a:t>
                      </a:r>
                    </a:p>
                  </a:txBody>
                  <a:tcPr/>
                </a:tc>
                <a:extLst>
                  <a:ext uri="{0D108BD9-81ED-4DB2-BD59-A6C34878D82A}">
                    <a16:rowId xmlns:a16="http://schemas.microsoft.com/office/drawing/2014/main" val="1634750381"/>
                  </a:ext>
                </a:extLst>
              </a:tr>
              <a:tr h="370840">
                <a:tc>
                  <a:txBody>
                    <a:bodyPr/>
                    <a:lstStyle/>
                    <a:p>
                      <a:r>
                        <a:rPr lang="de-CH" dirty="0"/>
                        <a:t>Beznau 2</a:t>
                      </a:r>
                    </a:p>
                  </a:txBody>
                  <a:tcPr/>
                </a:tc>
                <a:tc>
                  <a:txBody>
                    <a:bodyPr/>
                    <a:lstStyle/>
                    <a:p>
                      <a:r>
                        <a:rPr lang="de-CH" dirty="0"/>
                        <a:t>2011</a:t>
                      </a:r>
                    </a:p>
                  </a:txBody>
                  <a:tcPr/>
                </a:tc>
                <a:tc>
                  <a:txBody>
                    <a:bodyPr/>
                    <a:lstStyle/>
                    <a:p>
                      <a:r>
                        <a:rPr lang="de-CH" dirty="0"/>
                        <a:t>2021</a:t>
                      </a:r>
                    </a:p>
                  </a:txBody>
                  <a:tcPr/>
                </a:tc>
                <a:tc>
                  <a:txBody>
                    <a:bodyPr/>
                    <a:lstStyle/>
                    <a:p>
                      <a:r>
                        <a:rPr lang="de-CH"/>
                        <a:t>2031</a:t>
                      </a:r>
                      <a:endParaRPr lang="de-CH" dirty="0"/>
                    </a:p>
                  </a:txBody>
                  <a:tcPr/>
                </a:tc>
                <a:extLst>
                  <a:ext uri="{0D108BD9-81ED-4DB2-BD59-A6C34878D82A}">
                    <a16:rowId xmlns:a16="http://schemas.microsoft.com/office/drawing/2014/main" val="1287621413"/>
                  </a:ext>
                </a:extLst>
              </a:tr>
              <a:tr h="370840">
                <a:tc>
                  <a:txBody>
                    <a:bodyPr/>
                    <a:lstStyle/>
                    <a:p>
                      <a:r>
                        <a:rPr lang="de-CH"/>
                        <a:t>Gösgen</a:t>
                      </a:r>
                      <a:endParaRPr lang="de-CH" dirty="0"/>
                    </a:p>
                  </a:txBody>
                  <a:tcPr/>
                </a:tc>
                <a:tc>
                  <a:txBody>
                    <a:bodyPr/>
                    <a:lstStyle/>
                    <a:p>
                      <a:r>
                        <a:rPr lang="de-CH" dirty="0"/>
                        <a:t>2019</a:t>
                      </a:r>
                    </a:p>
                  </a:txBody>
                  <a:tcPr/>
                </a:tc>
                <a:tc>
                  <a:txBody>
                    <a:bodyPr/>
                    <a:lstStyle/>
                    <a:p>
                      <a:r>
                        <a:rPr lang="de-CH" dirty="0"/>
                        <a:t>2029</a:t>
                      </a:r>
                    </a:p>
                  </a:txBody>
                  <a:tcPr/>
                </a:tc>
                <a:tc>
                  <a:txBody>
                    <a:bodyPr/>
                    <a:lstStyle/>
                    <a:p>
                      <a:r>
                        <a:rPr lang="de-CH" dirty="0"/>
                        <a:t>2039</a:t>
                      </a:r>
                    </a:p>
                  </a:txBody>
                  <a:tcPr/>
                </a:tc>
                <a:extLst>
                  <a:ext uri="{0D108BD9-81ED-4DB2-BD59-A6C34878D82A}">
                    <a16:rowId xmlns:a16="http://schemas.microsoft.com/office/drawing/2014/main" val="766237858"/>
                  </a:ext>
                </a:extLst>
              </a:tr>
              <a:tr h="370840">
                <a:tc>
                  <a:txBody>
                    <a:bodyPr/>
                    <a:lstStyle/>
                    <a:p>
                      <a:r>
                        <a:rPr lang="de-CH" dirty="0"/>
                        <a:t>Leibstadt</a:t>
                      </a:r>
                    </a:p>
                  </a:txBody>
                  <a:tcPr/>
                </a:tc>
                <a:tc>
                  <a:txBody>
                    <a:bodyPr/>
                    <a:lstStyle/>
                    <a:p>
                      <a:r>
                        <a:rPr lang="de-CH"/>
                        <a:t>2024</a:t>
                      </a:r>
                      <a:endParaRPr lang="de-CH" dirty="0"/>
                    </a:p>
                  </a:txBody>
                  <a:tcPr/>
                </a:tc>
                <a:tc>
                  <a:txBody>
                    <a:bodyPr/>
                    <a:lstStyle/>
                    <a:p>
                      <a:r>
                        <a:rPr lang="de-CH"/>
                        <a:t>2034</a:t>
                      </a:r>
                      <a:endParaRPr lang="de-CH" dirty="0"/>
                    </a:p>
                  </a:txBody>
                  <a:tcPr/>
                </a:tc>
                <a:tc>
                  <a:txBody>
                    <a:bodyPr/>
                    <a:lstStyle/>
                    <a:p>
                      <a:r>
                        <a:rPr lang="de-CH" dirty="0"/>
                        <a:t>2044</a:t>
                      </a:r>
                    </a:p>
                  </a:txBody>
                  <a:tcPr/>
                </a:tc>
                <a:extLst>
                  <a:ext uri="{0D108BD9-81ED-4DB2-BD59-A6C34878D82A}">
                    <a16:rowId xmlns:a16="http://schemas.microsoft.com/office/drawing/2014/main" val="160031269"/>
                  </a:ext>
                </a:extLst>
              </a:tr>
            </a:tbl>
          </a:graphicData>
        </a:graphic>
      </p:graphicFrame>
      <p:sp>
        <p:nvSpPr>
          <p:cNvPr id="7" name="Inhaltsplatzhalter 6">
            <a:extLst>
              <a:ext uri="{FF2B5EF4-FFF2-40B4-BE49-F238E27FC236}">
                <a16:creationId xmlns:a16="http://schemas.microsoft.com/office/drawing/2014/main" id="{A722C6E5-9C80-4C75-96B2-7E8126A02989}"/>
              </a:ext>
            </a:extLst>
          </p:cNvPr>
          <p:cNvSpPr>
            <a:spLocks noGrp="1"/>
          </p:cNvSpPr>
          <p:nvPr>
            <p:ph sz="half" idx="2"/>
          </p:nvPr>
        </p:nvSpPr>
        <p:spPr>
          <a:xfrm>
            <a:off x="3581400" y="1230804"/>
            <a:ext cx="8610600" cy="5787618"/>
          </a:xfrm>
        </p:spPr>
        <p:txBody>
          <a:bodyPr>
            <a:normAutofit fontScale="47500" lnSpcReduction="20000"/>
          </a:bodyPr>
          <a:lstStyle/>
          <a:p>
            <a:pPr>
              <a:lnSpc>
                <a:spcPct val="100000"/>
              </a:lnSpc>
            </a:pPr>
            <a:r>
              <a:rPr lang="de-CH" sz="3800" dirty="0"/>
              <a:t>Alle AKW wurden für eine Laufzeit von 40 Jahren ausgelegt. Im Prinzip sollte Leibstadt 2024 als letztes AKW vom Netz gehen. </a:t>
            </a:r>
          </a:p>
          <a:p>
            <a:pPr>
              <a:lnSpc>
                <a:spcPct val="100000"/>
              </a:lnSpc>
            </a:pPr>
            <a:r>
              <a:rPr lang="de-CH" sz="3800" dirty="0"/>
              <a:t>Beznau 1 ist das älteste AKW der Welt.</a:t>
            </a:r>
          </a:p>
          <a:p>
            <a:pPr>
              <a:lnSpc>
                <a:spcPct val="100000"/>
              </a:lnSpc>
            </a:pPr>
            <a:r>
              <a:rPr lang="de-CH" sz="3800" dirty="0"/>
              <a:t>ENSI: Sicherheit soll oberste Priorität haben. Es wurden bereits (teure) Nachrüstungen vorgenommen. Gewisse Nachrüstungen sind noch nicht vollzogen.</a:t>
            </a:r>
          </a:p>
          <a:p>
            <a:pPr>
              <a:lnSpc>
                <a:spcPct val="100000"/>
              </a:lnSpc>
            </a:pPr>
            <a:r>
              <a:rPr lang="de-CH" sz="3800" dirty="0"/>
              <a:t>Über weitere Nachrüstungen bestehen Unklarheiten und Ungewissheiten.</a:t>
            </a:r>
          </a:p>
          <a:p>
            <a:pPr>
              <a:lnSpc>
                <a:spcPct val="100000"/>
              </a:lnSpc>
            </a:pPr>
            <a:r>
              <a:rPr lang="de-CH" sz="3800" dirty="0"/>
              <a:t>Ein Neubau von AKW kommt in den kommenden 20 – 30 Jahren nicht in Frage:</a:t>
            </a:r>
          </a:p>
          <a:p>
            <a:pPr lvl="1">
              <a:lnSpc>
                <a:spcPct val="100000"/>
              </a:lnSpc>
            </a:pPr>
            <a:r>
              <a:rPr lang="de-CH" sz="3800" dirty="0"/>
              <a:t>Verbot im Energiegesetz. Lange Planungs- und Baufristen. Hohe, sehr hohe Kosten, kein Investor (EVU, Banken etc.). Abhängigkeit von ausländischen Uranlieferungen. Abfallentsorgung ungelöst. Neue AKW-Konzepte mit mehr Sicherheit, tieferen Kosten etc.  Ev. in ferner Zukunft. </a:t>
            </a:r>
          </a:p>
          <a:p>
            <a:pPr>
              <a:lnSpc>
                <a:spcPct val="100000"/>
              </a:lnSpc>
            </a:pPr>
            <a:r>
              <a:rPr lang="de-CH" sz="3800" dirty="0"/>
              <a:t>Wie weiter mit bestehenden AKW:</a:t>
            </a:r>
          </a:p>
          <a:p>
            <a:pPr lvl="1">
              <a:lnSpc>
                <a:spcPct val="100000"/>
              </a:lnSpc>
            </a:pPr>
            <a:r>
              <a:rPr lang="de-CH" sz="3800" dirty="0"/>
              <a:t>Zwingend Transparenz schaffen, Planung vorlegen der AKW:</a:t>
            </a:r>
          </a:p>
          <a:p>
            <a:pPr lvl="2">
              <a:lnSpc>
                <a:spcPct val="100000"/>
              </a:lnSpc>
            </a:pPr>
            <a:r>
              <a:rPr lang="de-CH" sz="3800" dirty="0"/>
              <a:t>Weitere Nachrüstungen?</a:t>
            </a:r>
          </a:p>
          <a:p>
            <a:pPr lvl="2">
              <a:lnSpc>
                <a:spcPct val="100000"/>
              </a:lnSpc>
            </a:pPr>
            <a:r>
              <a:rPr lang="de-CH" sz="3800" dirty="0"/>
              <a:t>Kosten von Investitionen abschätzen</a:t>
            </a:r>
          </a:p>
          <a:p>
            <a:pPr lvl="2">
              <a:lnSpc>
                <a:spcPct val="100000"/>
              </a:lnSpc>
            </a:pPr>
            <a:r>
              <a:rPr lang="de-CH" sz="3800" dirty="0"/>
              <a:t>Risiken wie Erpressung Cyberangriffe, Kriegsgefahren etc. einschätzen</a:t>
            </a:r>
          </a:p>
          <a:p>
            <a:pPr lvl="2">
              <a:lnSpc>
                <a:spcPct val="100000"/>
              </a:lnSpc>
            </a:pPr>
            <a:r>
              <a:rPr lang="de-CH" sz="3800" dirty="0"/>
              <a:t>Wann effektiv abschalten: Festlegen im Rahmen Gesamt-Strategie.</a:t>
            </a:r>
          </a:p>
          <a:p>
            <a:pPr marL="0" indent="0">
              <a:lnSpc>
                <a:spcPct val="100000"/>
              </a:lnSpc>
              <a:buNone/>
            </a:pPr>
            <a:r>
              <a:rPr lang="de-CH" sz="3800" b="1" dirty="0"/>
              <a:t>Fazit</a:t>
            </a:r>
            <a:r>
              <a:rPr lang="de-CH" sz="3800" dirty="0"/>
              <a:t>:   AKW-Planung muss Teil der Gesamtplanung der Energieversorgung werden. </a:t>
            </a:r>
          </a:p>
          <a:p>
            <a:endParaRPr lang="de-CH" dirty="0"/>
          </a:p>
        </p:txBody>
      </p:sp>
      <p:sp>
        <p:nvSpPr>
          <p:cNvPr id="3" name="Datumsplatzhalter 2">
            <a:extLst>
              <a:ext uri="{FF2B5EF4-FFF2-40B4-BE49-F238E27FC236}">
                <a16:creationId xmlns:a16="http://schemas.microsoft.com/office/drawing/2014/main" id="{996EB67F-DF7E-03D6-7D07-0A79D0797593}"/>
              </a:ext>
            </a:extLst>
          </p:cNvPr>
          <p:cNvSpPr>
            <a:spLocks noGrp="1"/>
          </p:cNvSpPr>
          <p:nvPr>
            <p:ph type="dt" sz="half" idx="10"/>
          </p:nvPr>
        </p:nvSpPr>
        <p:spPr/>
        <p:txBody>
          <a:bodyPr/>
          <a:lstStyle/>
          <a:p>
            <a:fld id="{1CCF45E4-C5D0-4EE5-90ED-D655CF7353F4}" type="datetime1">
              <a:rPr lang="de-CH" smtClean="0"/>
              <a:t>24.06.2022</a:t>
            </a:fld>
            <a:endParaRPr lang="de-CH"/>
          </a:p>
        </p:txBody>
      </p:sp>
      <p:sp>
        <p:nvSpPr>
          <p:cNvPr id="5" name="Foliennummernplatzhalter 4">
            <a:extLst>
              <a:ext uri="{FF2B5EF4-FFF2-40B4-BE49-F238E27FC236}">
                <a16:creationId xmlns:a16="http://schemas.microsoft.com/office/drawing/2014/main" id="{0BD926DF-62F0-CEE1-6197-09BFF6AA8D2D}"/>
              </a:ext>
            </a:extLst>
          </p:cNvPr>
          <p:cNvSpPr>
            <a:spLocks noGrp="1"/>
          </p:cNvSpPr>
          <p:nvPr>
            <p:ph type="sldNum" sz="quarter" idx="12"/>
          </p:nvPr>
        </p:nvSpPr>
        <p:spPr/>
        <p:txBody>
          <a:bodyPr/>
          <a:lstStyle/>
          <a:p>
            <a:fld id="{0AB65F57-5F13-43A1-8316-AB5F1C205C21}" type="slidenum">
              <a:rPr lang="de-CH" smtClean="0"/>
              <a:t>40</a:t>
            </a:fld>
            <a:endParaRPr lang="de-CH"/>
          </a:p>
        </p:txBody>
      </p:sp>
    </p:spTree>
    <p:extLst>
      <p:ext uri="{BB962C8B-B14F-4D97-AF65-F5344CB8AC3E}">
        <p14:creationId xmlns:p14="http://schemas.microsoft.com/office/powerpoint/2010/main" val="1588171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E510C-4F3E-4B77-9005-9207AB226939}"/>
              </a:ext>
            </a:extLst>
          </p:cNvPr>
          <p:cNvSpPr>
            <a:spLocks noGrp="1"/>
          </p:cNvSpPr>
          <p:nvPr>
            <p:ph type="title"/>
          </p:nvPr>
        </p:nvSpPr>
        <p:spPr>
          <a:xfrm>
            <a:off x="714647" y="365125"/>
            <a:ext cx="11316931" cy="942307"/>
          </a:xfrm>
        </p:spPr>
        <p:txBody>
          <a:bodyPr>
            <a:normAutofit/>
          </a:bodyPr>
          <a:lstStyle/>
          <a:p>
            <a:r>
              <a:rPr lang="de-CH" sz="3200" b="1" dirty="0"/>
              <a:t>Abgeltung Strommarktrisiken mit max. 10 Mrd. CHF durch den Bund?</a:t>
            </a:r>
            <a:endParaRPr lang="de-CH" sz="3200" dirty="0"/>
          </a:p>
        </p:txBody>
      </p:sp>
      <p:sp>
        <p:nvSpPr>
          <p:cNvPr id="3" name="Inhaltsplatzhalter 2">
            <a:extLst>
              <a:ext uri="{FF2B5EF4-FFF2-40B4-BE49-F238E27FC236}">
                <a16:creationId xmlns:a16="http://schemas.microsoft.com/office/drawing/2014/main" id="{21F8D4B7-7750-4E80-BFE3-9E48AFA4C8FC}"/>
              </a:ext>
            </a:extLst>
          </p:cNvPr>
          <p:cNvSpPr>
            <a:spLocks noGrp="1"/>
          </p:cNvSpPr>
          <p:nvPr>
            <p:ph idx="1"/>
          </p:nvPr>
        </p:nvSpPr>
        <p:spPr>
          <a:xfrm>
            <a:off x="714649" y="1307432"/>
            <a:ext cx="11096348" cy="5245767"/>
          </a:xfrm>
        </p:spPr>
        <p:txBody>
          <a:bodyPr>
            <a:normAutofit fontScale="92500" lnSpcReduction="20000"/>
          </a:bodyPr>
          <a:lstStyle/>
          <a:p>
            <a:pPr>
              <a:lnSpc>
                <a:spcPct val="110000"/>
              </a:lnSpc>
            </a:pPr>
            <a:r>
              <a:rPr lang="de-CH" sz="2600" dirty="0"/>
              <a:t>Stromhandel am internationalen Strommarkt mit spekulativen </a:t>
            </a:r>
            <a:r>
              <a:rPr lang="de-CH" sz="2600" dirty="0" err="1"/>
              <a:t>Absicherungsge</a:t>
            </a:r>
            <a:r>
              <a:rPr lang="de-CH" sz="2600" dirty="0"/>
              <a:t>-schäften kann offensichtlich mit hohen Risiken verbunden sein. War bei ausreichender europäischer Produktion und tiefen Preisen lange kein Problem .</a:t>
            </a:r>
          </a:p>
          <a:p>
            <a:pPr>
              <a:lnSpc>
                <a:spcPct val="120000"/>
              </a:lnSpc>
            </a:pPr>
            <a:r>
              <a:rPr lang="de-CH" sz="2600" dirty="0"/>
              <a:t>Starke Energiepreissteigerungen verlangen wesentlich höhere Liquidität: Alpiq, Axpo (BKW nichts bekannt) haben Probleme signalisiert.</a:t>
            </a:r>
          </a:p>
          <a:p>
            <a:r>
              <a:rPr lang="de-CH" sz="2600" dirty="0"/>
              <a:t>Der vorliegende Vorschlag ist abzulehnen: </a:t>
            </a:r>
          </a:p>
          <a:p>
            <a:pPr lvl="1">
              <a:lnSpc>
                <a:spcPct val="110000"/>
              </a:lnSpc>
            </a:pPr>
            <a:r>
              <a:rPr lang="de-CH" dirty="0"/>
              <a:t>Risikovorsorge ist Aufgabe Eigentümerschaften, Teil Geschäftsmodell und -strategie</a:t>
            </a:r>
          </a:p>
          <a:p>
            <a:pPr lvl="1">
              <a:lnSpc>
                <a:spcPct val="110000"/>
              </a:lnSpc>
            </a:pPr>
            <a:r>
              <a:rPr lang="de-CH" dirty="0"/>
              <a:t>Keine Sozialisierung von Verlusten (es besteht auch kein Grund dazu)</a:t>
            </a:r>
          </a:p>
          <a:p>
            <a:pPr lvl="1">
              <a:lnSpc>
                <a:spcPct val="110000"/>
              </a:lnSpc>
            </a:pPr>
            <a:r>
              <a:rPr lang="de-CH" dirty="0"/>
              <a:t>«Auffanggesellschaft»: Sicherstellen der Funktionen für Versorgungssicherheit ist grundsätzlich kein Problem, sollte aber regulatorisch geklärt und vorbereitet werden.</a:t>
            </a:r>
          </a:p>
          <a:p>
            <a:pPr marL="0" indent="0">
              <a:lnSpc>
                <a:spcPct val="110000"/>
              </a:lnSpc>
              <a:buNone/>
            </a:pPr>
            <a:r>
              <a:rPr lang="de-CH" sz="2600" b="1" dirty="0"/>
              <a:t>Fazit:</a:t>
            </a:r>
            <a:r>
              <a:rPr lang="de-CH" sz="2600" dirty="0"/>
              <a:t> </a:t>
            </a:r>
            <a:br>
              <a:rPr lang="de-CH" sz="2600" dirty="0"/>
            </a:br>
            <a:r>
              <a:rPr lang="de-CH" sz="2600" dirty="0"/>
              <a:t>Der Bund muss sich auf Kernaufgaben konzentrieren. Im Vordergrund  steht die Koordination der umfassenden Versorgungssicherheits- und Klimapolitik. Kantone, Gemeinden, EVU etc. sind in jedem Fall in fehlende Gesamtplanung einzubeziehen. </a:t>
            </a:r>
          </a:p>
        </p:txBody>
      </p:sp>
      <p:sp>
        <p:nvSpPr>
          <p:cNvPr id="4" name="Datumsplatzhalter 3">
            <a:extLst>
              <a:ext uri="{FF2B5EF4-FFF2-40B4-BE49-F238E27FC236}">
                <a16:creationId xmlns:a16="http://schemas.microsoft.com/office/drawing/2014/main" id="{7E187EC8-994C-109F-383E-37B3CBECF0A8}"/>
              </a:ext>
            </a:extLst>
          </p:cNvPr>
          <p:cNvSpPr>
            <a:spLocks noGrp="1"/>
          </p:cNvSpPr>
          <p:nvPr>
            <p:ph type="dt" sz="half" idx="10"/>
          </p:nvPr>
        </p:nvSpPr>
        <p:spPr/>
        <p:txBody>
          <a:bodyPr/>
          <a:lstStyle/>
          <a:p>
            <a:fld id="{D5454F86-EDA3-452E-B093-252CC60BC5C0}" type="datetime1">
              <a:rPr lang="de-CH" smtClean="0"/>
              <a:t>24.06.2022</a:t>
            </a:fld>
            <a:endParaRPr lang="de-CH"/>
          </a:p>
        </p:txBody>
      </p:sp>
      <p:sp>
        <p:nvSpPr>
          <p:cNvPr id="5" name="Foliennummernplatzhalter 4">
            <a:extLst>
              <a:ext uri="{FF2B5EF4-FFF2-40B4-BE49-F238E27FC236}">
                <a16:creationId xmlns:a16="http://schemas.microsoft.com/office/drawing/2014/main" id="{ED288F78-F566-D243-C02A-88A6F038C3BB}"/>
              </a:ext>
            </a:extLst>
          </p:cNvPr>
          <p:cNvSpPr>
            <a:spLocks noGrp="1"/>
          </p:cNvSpPr>
          <p:nvPr>
            <p:ph type="sldNum" sz="quarter" idx="12"/>
          </p:nvPr>
        </p:nvSpPr>
        <p:spPr/>
        <p:txBody>
          <a:bodyPr/>
          <a:lstStyle/>
          <a:p>
            <a:fld id="{0AB65F57-5F13-43A1-8316-AB5F1C205C21}" type="slidenum">
              <a:rPr lang="de-CH" smtClean="0"/>
              <a:t>41</a:t>
            </a:fld>
            <a:endParaRPr lang="de-CH"/>
          </a:p>
        </p:txBody>
      </p:sp>
    </p:spTree>
    <p:extLst>
      <p:ext uri="{BB962C8B-B14F-4D97-AF65-F5344CB8AC3E}">
        <p14:creationId xmlns:p14="http://schemas.microsoft.com/office/powerpoint/2010/main" val="2161382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84352"/>
            <a:ext cx="7140575" cy="574675"/>
          </a:xfrm>
          <a:prstGeom prst="rect">
            <a:avLst/>
          </a:prstGeom>
        </p:spPr>
        <p:txBody>
          <a:bodyPr vert="horz" wrap="square" lIns="0" tIns="12700" rIns="0" bIns="0" rtlCol="0">
            <a:spAutoFit/>
          </a:bodyPr>
          <a:lstStyle/>
          <a:p>
            <a:pPr marL="12700">
              <a:lnSpc>
                <a:spcPct val="100000"/>
              </a:lnSpc>
              <a:spcBef>
                <a:spcPts val="100"/>
              </a:spcBef>
            </a:pPr>
            <a:r>
              <a:rPr sz="3600" b="1" spc="-15" dirty="0"/>
              <a:t>Besten </a:t>
            </a:r>
            <a:r>
              <a:rPr sz="3600" b="1" spc="-5" dirty="0"/>
              <a:t>Dank für </a:t>
            </a:r>
            <a:r>
              <a:rPr sz="3600" b="1" dirty="0"/>
              <a:t>die</a:t>
            </a:r>
            <a:r>
              <a:rPr sz="3600" b="1" spc="-20" dirty="0"/>
              <a:t> </a:t>
            </a:r>
            <a:r>
              <a:rPr sz="3600" b="1" spc="-10" dirty="0"/>
              <a:t>Aufmerksamkeit!</a:t>
            </a:r>
            <a:endParaRPr sz="3600" b="1" dirty="0"/>
          </a:p>
        </p:txBody>
      </p:sp>
      <p:sp>
        <p:nvSpPr>
          <p:cNvPr id="3" name="object 3"/>
          <p:cNvSpPr txBox="1"/>
          <p:nvPr/>
        </p:nvSpPr>
        <p:spPr>
          <a:xfrm>
            <a:off x="891539" y="1272392"/>
            <a:ext cx="9630687" cy="4732449"/>
          </a:xfrm>
          <a:prstGeom prst="rect">
            <a:avLst/>
          </a:prstGeom>
        </p:spPr>
        <p:txBody>
          <a:bodyPr vert="horz" wrap="square" lIns="0" tIns="225425" rIns="0" bIns="0" rtlCol="0">
            <a:spAutoFit/>
          </a:bodyPr>
          <a:lstStyle/>
          <a:p>
            <a:pPr marL="266700" indent="-228600">
              <a:lnSpc>
                <a:spcPct val="100000"/>
              </a:lnSpc>
              <a:spcBef>
                <a:spcPts val="1775"/>
              </a:spcBef>
              <a:buFont typeface="Arial"/>
              <a:buChar char="•"/>
              <a:tabLst>
                <a:tab pos="266700" algn="l"/>
              </a:tabLst>
            </a:pPr>
            <a:r>
              <a:rPr sz="2400" spc="-15" dirty="0">
                <a:latin typeface="Calibri"/>
                <a:cs typeface="Calibri"/>
              </a:rPr>
              <a:t>Fragen </a:t>
            </a:r>
            <a:r>
              <a:rPr sz="2400" spc="-5" dirty="0">
                <a:latin typeface="Calibri"/>
                <a:cs typeface="Calibri"/>
              </a:rPr>
              <a:t>–</a:t>
            </a:r>
            <a:r>
              <a:rPr sz="2400" spc="10" dirty="0">
                <a:latin typeface="Calibri"/>
                <a:cs typeface="Calibri"/>
              </a:rPr>
              <a:t> </a:t>
            </a:r>
            <a:r>
              <a:rPr sz="2400" spc="-10" dirty="0">
                <a:latin typeface="Calibri"/>
                <a:cs typeface="Calibri"/>
              </a:rPr>
              <a:t>Diskussion</a:t>
            </a:r>
            <a:endParaRPr sz="2400" dirty="0">
              <a:latin typeface="Calibri"/>
              <a:cs typeface="Calibri"/>
            </a:endParaRPr>
          </a:p>
          <a:p>
            <a:pPr marL="266700" indent="-228600">
              <a:spcBef>
                <a:spcPts val="1670"/>
              </a:spcBef>
              <a:buFont typeface="Arial"/>
              <a:buChar char="•"/>
              <a:tabLst>
                <a:tab pos="266700" algn="l"/>
              </a:tabLst>
            </a:pPr>
            <a:r>
              <a:rPr lang="de-CH" sz="2400" spc="-10" dirty="0">
                <a:latin typeface="Calibri"/>
                <a:cs typeface="Calibri"/>
              </a:rPr>
              <a:t>Weitere </a:t>
            </a:r>
            <a:r>
              <a:rPr sz="2400" spc="-10" dirty="0" err="1">
                <a:latin typeface="Calibri"/>
                <a:cs typeface="Calibri"/>
              </a:rPr>
              <a:t>Unterlagen</a:t>
            </a:r>
            <a:r>
              <a:rPr sz="2400" spc="-10" dirty="0">
                <a:latin typeface="Calibri"/>
                <a:cs typeface="Calibri"/>
              </a:rPr>
              <a:t>:</a:t>
            </a:r>
            <a:r>
              <a:rPr sz="2400" dirty="0">
                <a:latin typeface="Calibri"/>
                <a:cs typeface="Calibri"/>
              </a:rPr>
              <a:t> </a:t>
            </a:r>
            <a:r>
              <a:rPr sz="2400" spc="-20" dirty="0">
                <a:latin typeface="Calibri"/>
                <a:cs typeface="Calibri"/>
                <a:hlinkClick r:id="rId2"/>
              </a:rPr>
              <a:t>www.energie-wende-ja</a:t>
            </a:r>
            <a:r>
              <a:rPr lang="de-CH" sz="2400" spc="-20" dirty="0">
                <a:latin typeface="Calibri"/>
                <a:cs typeface="Calibri"/>
                <a:hlinkClick r:id="rId2"/>
              </a:rPr>
              <a:t>.</a:t>
            </a:r>
            <a:r>
              <a:rPr lang="de-CH" sz="2400" spc="-20" dirty="0" err="1">
                <a:latin typeface="Calibri"/>
                <a:cs typeface="Calibri"/>
                <a:hlinkClick r:id="rId2"/>
              </a:rPr>
              <a:t>ch</a:t>
            </a:r>
            <a:endParaRPr lang="de-CH" sz="2400" spc="-20" dirty="0">
              <a:latin typeface="Calibri"/>
              <a:cs typeface="Calibri"/>
            </a:endParaRPr>
          </a:p>
          <a:p>
            <a:pPr marL="266700" indent="-228600">
              <a:spcBef>
                <a:spcPts val="1670"/>
              </a:spcBef>
              <a:buFont typeface="Arial"/>
              <a:buChar char="•"/>
              <a:tabLst>
                <a:tab pos="266700" algn="l"/>
              </a:tabLst>
            </a:pPr>
            <a:r>
              <a:rPr lang="de-CH" sz="2400" spc="-15" dirty="0">
                <a:cs typeface="Calibri"/>
              </a:rPr>
              <a:t>Referat Nachhaltige Mobilität </a:t>
            </a:r>
            <a:br>
              <a:rPr lang="de-CH" sz="2400" b="0" i="0" u="sng" dirty="0">
                <a:solidFill>
                  <a:srgbClr val="CA2017"/>
                </a:solidFill>
                <a:effectLst/>
                <a:latin typeface="Open Sans" panose="020B0606030504020204" pitchFamily="34" charset="0"/>
                <a:hlinkClick r:id="rId3"/>
              </a:rPr>
            </a:br>
            <a:r>
              <a:rPr lang="de-CH" sz="2400" spc="-15" dirty="0">
                <a:solidFill>
                  <a:srgbClr val="0070C0"/>
                </a:solidFill>
                <a:cs typeface="Calibri"/>
                <a:hlinkClick r:id="rId3">
                  <a:extLst>
                    <a:ext uri="{A12FA001-AC4F-418D-AE19-62706E023703}">
                      <ahyp:hlinkClr xmlns:ahyp="http://schemas.microsoft.com/office/drawing/2018/hyperlinkcolor" val="tx"/>
                    </a:ext>
                  </a:extLst>
                </a:hlinkClick>
              </a:rPr>
              <a:t>Verkehrsperspektiven 2050: Notwendige Massnahmen für eine </a:t>
            </a:r>
            <a:br>
              <a:rPr lang="de-CH" sz="2400" spc="-15" dirty="0">
                <a:solidFill>
                  <a:srgbClr val="0070C0"/>
                </a:solidFill>
                <a:cs typeface="Calibri"/>
                <a:hlinkClick r:id="rId3">
                  <a:extLst>
                    <a:ext uri="{A12FA001-AC4F-418D-AE19-62706E023703}">
                      <ahyp:hlinkClr xmlns:ahyp="http://schemas.microsoft.com/office/drawing/2018/hyperlinkcolor" val="tx"/>
                    </a:ext>
                  </a:extLst>
                </a:hlinkClick>
              </a:rPr>
            </a:br>
            <a:r>
              <a:rPr lang="de-CH" sz="2400" spc="-15" dirty="0">
                <a:solidFill>
                  <a:srgbClr val="0070C0"/>
                </a:solidFill>
                <a:cs typeface="Calibri"/>
                <a:hlinkClick r:id="rId3">
                  <a:extLst>
                    <a:ext uri="{A12FA001-AC4F-418D-AE19-62706E023703}">
                      <ahyp:hlinkClr xmlns:ahyp="http://schemas.microsoft.com/office/drawing/2018/hyperlinkcolor" val="tx"/>
                    </a:ext>
                  </a:extLst>
                </a:hlinkClick>
              </a:rPr>
              <a:t>Nachhaltige Mobilität </a:t>
            </a:r>
            <a:endParaRPr lang="de-CH" sz="2400" spc="-15" dirty="0">
              <a:solidFill>
                <a:srgbClr val="0070C0"/>
              </a:solidFill>
              <a:cs typeface="Calibri"/>
            </a:endParaRPr>
          </a:p>
          <a:p>
            <a:pPr marL="265113" indent="-265113" algn="l">
              <a:buFont typeface="Arial" panose="020B0604020202020204" pitchFamily="34" charset="0"/>
              <a:buChar char="•"/>
            </a:pPr>
            <a:r>
              <a:rPr lang="de-CH" sz="2400" spc="-15" dirty="0">
                <a:cs typeface="Calibri"/>
              </a:rPr>
              <a:t>Stellungnahmen Revision CO</a:t>
            </a:r>
            <a:r>
              <a:rPr lang="de-CH" sz="2400" spc="-15" baseline="-25000" dirty="0">
                <a:cs typeface="Calibri"/>
              </a:rPr>
              <a:t>2</a:t>
            </a:r>
            <a:r>
              <a:rPr lang="de-CH" sz="2400" spc="-15" dirty="0">
                <a:cs typeface="Calibri"/>
              </a:rPr>
              <a:t> Gesetz</a:t>
            </a:r>
          </a:p>
          <a:p>
            <a:pPr marL="266700" marR="100965" indent="-228600">
              <a:lnSpc>
                <a:spcPct val="120100"/>
              </a:lnSpc>
              <a:spcBef>
                <a:spcPts val="395"/>
              </a:spcBef>
              <a:buFont typeface="Arial"/>
              <a:buChar char="•"/>
              <a:tabLst>
                <a:tab pos="724535" algn="l"/>
              </a:tabLst>
            </a:pPr>
            <a:r>
              <a:rPr lang="de-CH" sz="2400" spc="-15" dirty="0">
                <a:latin typeface="Calibri"/>
                <a:cs typeface="Calibri"/>
              </a:rPr>
              <a:t>Stellungnahme Mantelerlass</a:t>
            </a:r>
          </a:p>
          <a:p>
            <a:pPr marL="266700" marR="100965" indent="-228600">
              <a:lnSpc>
                <a:spcPct val="120100"/>
              </a:lnSpc>
              <a:spcBef>
                <a:spcPts val="395"/>
              </a:spcBef>
              <a:buFont typeface="Arial"/>
              <a:buChar char="•"/>
              <a:tabLst>
                <a:tab pos="724535" algn="l"/>
              </a:tabLst>
            </a:pPr>
            <a:r>
              <a:rPr lang="de-CH" sz="2400" spc="-15" dirty="0">
                <a:cs typeface="Calibri"/>
              </a:rPr>
              <a:t>Für eine Aktive Klimapolitik </a:t>
            </a:r>
          </a:p>
          <a:p>
            <a:pPr marL="723900" marR="100965" lvl="1" indent="-228600">
              <a:lnSpc>
                <a:spcPct val="120100"/>
              </a:lnSpc>
              <a:spcBef>
                <a:spcPts val="395"/>
              </a:spcBef>
              <a:buFont typeface="Arial"/>
              <a:buChar char="•"/>
              <a:tabLst>
                <a:tab pos="724535" algn="l"/>
              </a:tabLst>
            </a:pPr>
            <a:endParaRPr lang="de-CH" sz="2400" spc="-15" dirty="0">
              <a:latin typeface="Calibri"/>
              <a:cs typeface="Calibri"/>
            </a:endParaRPr>
          </a:p>
          <a:p>
            <a:pPr marL="495300" indent="-457200">
              <a:lnSpc>
                <a:spcPct val="100000"/>
              </a:lnSpc>
              <a:buFont typeface="Arial" panose="020B0604020202020204" pitchFamily="34" charset="0"/>
              <a:buChar char="•"/>
              <a:tabLst>
                <a:tab pos="266700" algn="l"/>
              </a:tabLst>
            </a:pPr>
            <a:r>
              <a:rPr sz="2400" spc="-5" dirty="0" err="1">
                <a:latin typeface="Calibri"/>
                <a:cs typeface="Calibri"/>
              </a:rPr>
              <a:t>EnWI</a:t>
            </a:r>
            <a:r>
              <a:rPr sz="2400" spc="-5" dirty="0">
                <a:latin typeface="Calibri"/>
                <a:cs typeface="Calibri"/>
              </a:rPr>
              <a:t>- </a:t>
            </a:r>
            <a:r>
              <a:rPr sz="2400" spc="-55" dirty="0">
                <a:latin typeface="Calibri"/>
                <a:cs typeface="Calibri"/>
              </a:rPr>
              <a:t>Tool:</a:t>
            </a:r>
            <a:r>
              <a:rPr sz="2400" spc="5" dirty="0">
                <a:solidFill>
                  <a:srgbClr val="0462C1"/>
                </a:solidFill>
                <a:latin typeface="Calibri"/>
                <a:cs typeface="Calibri"/>
              </a:rPr>
              <a:t> </a:t>
            </a:r>
            <a:r>
              <a:rPr sz="2400" u="heavy" spc="-35" dirty="0">
                <a:solidFill>
                  <a:srgbClr val="0462C1"/>
                </a:solidFill>
                <a:uFill>
                  <a:solidFill>
                    <a:srgbClr val="0462C1"/>
                  </a:solidFill>
                </a:uFill>
                <a:latin typeface="Calibri"/>
                <a:cs typeface="Calibri"/>
                <a:hlinkClick r:id="rId4"/>
              </a:rPr>
              <a:t>www.ruedimeier.ch</a:t>
            </a:r>
            <a:r>
              <a:rPr sz="2400" spc="-35" dirty="0">
                <a:latin typeface="Calibri"/>
                <a:cs typeface="Calibri"/>
              </a:rPr>
              <a:t>/EnWI-Tool</a:t>
            </a:r>
            <a:endParaRPr sz="2400" dirty="0">
              <a:latin typeface="Calibri"/>
              <a:cs typeface="Calibri"/>
            </a:endParaRPr>
          </a:p>
        </p:txBody>
      </p:sp>
      <p:sp>
        <p:nvSpPr>
          <p:cNvPr id="7" name="object 7"/>
          <p:cNvSpPr txBox="1"/>
          <p:nvPr/>
        </p:nvSpPr>
        <p:spPr>
          <a:xfrm>
            <a:off x="7948421" y="6368897"/>
            <a:ext cx="1508760"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4471C4"/>
                </a:solidFill>
                <a:latin typeface="Calibri"/>
                <a:cs typeface="Calibri"/>
              </a:rPr>
              <a:t>energie-wende-ja.ch</a:t>
            </a:r>
            <a:endParaRPr sz="1400">
              <a:latin typeface="Calibri"/>
              <a:cs typeface="Calibri"/>
            </a:endParaRPr>
          </a:p>
        </p:txBody>
      </p:sp>
      <p:sp>
        <p:nvSpPr>
          <p:cNvPr id="4" name="Datumsplatzhalter 3">
            <a:extLst>
              <a:ext uri="{FF2B5EF4-FFF2-40B4-BE49-F238E27FC236}">
                <a16:creationId xmlns:a16="http://schemas.microsoft.com/office/drawing/2014/main" id="{53E6FFFD-E4C1-5EB0-1C51-C489DA049F7A}"/>
              </a:ext>
            </a:extLst>
          </p:cNvPr>
          <p:cNvSpPr>
            <a:spLocks noGrp="1"/>
          </p:cNvSpPr>
          <p:nvPr>
            <p:ph type="dt" sz="half" idx="10"/>
          </p:nvPr>
        </p:nvSpPr>
        <p:spPr/>
        <p:txBody>
          <a:bodyPr/>
          <a:lstStyle/>
          <a:p>
            <a:fld id="{37DBD764-9F0B-47A3-8ACD-2F74662E3695}" type="datetime1">
              <a:rPr lang="de-CH" smtClean="0"/>
              <a:t>24.06.2022</a:t>
            </a:fld>
            <a:endParaRPr lang="de-CH"/>
          </a:p>
        </p:txBody>
      </p:sp>
      <p:sp>
        <p:nvSpPr>
          <p:cNvPr id="8" name="Foliennummernplatzhalter 7">
            <a:extLst>
              <a:ext uri="{FF2B5EF4-FFF2-40B4-BE49-F238E27FC236}">
                <a16:creationId xmlns:a16="http://schemas.microsoft.com/office/drawing/2014/main" id="{FD19A31A-4D3D-C3E4-48D2-F51D010815C2}"/>
              </a:ext>
            </a:extLst>
          </p:cNvPr>
          <p:cNvSpPr>
            <a:spLocks noGrp="1"/>
          </p:cNvSpPr>
          <p:nvPr>
            <p:ph type="sldNum" sz="quarter" idx="12"/>
          </p:nvPr>
        </p:nvSpPr>
        <p:spPr/>
        <p:txBody>
          <a:bodyPr/>
          <a:lstStyle/>
          <a:p>
            <a:fld id="{0AB65F57-5F13-43A1-8316-AB5F1C205C21}" type="slidenum">
              <a:rPr lang="de-CH" smtClean="0"/>
              <a:t>42</a:t>
            </a:fld>
            <a:endParaRPr lang="de-CH"/>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0540ED-6B88-4999-9570-2675455295EB}"/>
              </a:ext>
            </a:extLst>
          </p:cNvPr>
          <p:cNvSpPr>
            <a:spLocks noGrp="1"/>
          </p:cNvSpPr>
          <p:nvPr>
            <p:ph type="title"/>
          </p:nvPr>
        </p:nvSpPr>
        <p:spPr>
          <a:xfrm>
            <a:off x="499872" y="532333"/>
            <a:ext cx="11495125" cy="492443"/>
          </a:xfrm>
        </p:spPr>
        <p:txBody>
          <a:bodyPr>
            <a:noAutofit/>
          </a:bodyPr>
          <a:lstStyle/>
          <a:p>
            <a:r>
              <a:rPr lang="de-CH" sz="3600" b="1" dirty="0"/>
              <a:t>Spenden – Mitgliedschaft – Sponsoring energie-wende-ja  </a:t>
            </a:r>
          </a:p>
        </p:txBody>
      </p:sp>
      <p:sp>
        <p:nvSpPr>
          <p:cNvPr id="3" name="Textplatzhalter 2">
            <a:extLst>
              <a:ext uri="{FF2B5EF4-FFF2-40B4-BE49-F238E27FC236}">
                <a16:creationId xmlns:a16="http://schemas.microsoft.com/office/drawing/2014/main" id="{EBBEDCD7-F817-4C8E-B677-7BE5ABFF5A46}"/>
              </a:ext>
            </a:extLst>
          </p:cNvPr>
          <p:cNvSpPr>
            <a:spLocks noGrp="1"/>
          </p:cNvSpPr>
          <p:nvPr>
            <p:ph type="body" idx="1"/>
          </p:nvPr>
        </p:nvSpPr>
        <p:spPr>
          <a:xfrm>
            <a:off x="499872" y="1295400"/>
            <a:ext cx="10929620" cy="5078313"/>
          </a:xfrm>
        </p:spPr>
        <p:txBody>
          <a:bodyPr>
            <a:normAutofit fontScale="92500" lnSpcReduction="20000"/>
          </a:bodyPr>
          <a:lstStyle/>
          <a:p>
            <a:r>
              <a:rPr lang="de-CH" dirty="0"/>
              <a:t>Aktive Energie- Klimapolitik unterstützen mit </a:t>
            </a:r>
            <a:r>
              <a:rPr lang="de-CH" dirty="0">
                <a:solidFill>
                  <a:srgbClr val="FF0000"/>
                </a:solidFill>
              </a:rPr>
              <a:t>Spenden </a:t>
            </a:r>
            <a:r>
              <a:rPr lang="de-CH" dirty="0"/>
              <a:t>an energie-wende-ja</a:t>
            </a:r>
          </a:p>
          <a:p>
            <a:r>
              <a:rPr lang="de-CH" dirty="0"/>
              <a:t>  </a:t>
            </a:r>
          </a:p>
          <a:p>
            <a:pPr marL="0" indent="0">
              <a:buNone/>
            </a:pPr>
            <a:endParaRPr lang="de-CH" dirty="0"/>
          </a:p>
          <a:p>
            <a:r>
              <a:rPr lang="de-CH" dirty="0">
                <a:solidFill>
                  <a:srgbClr val="FF0000"/>
                </a:solidFill>
              </a:rPr>
              <a:t>Mitgliedschaft:  50.- Franken pro Jahr</a:t>
            </a:r>
          </a:p>
          <a:p>
            <a:endParaRPr lang="de-CH" dirty="0"/>
          </a:p>
          <a:p>
            <a:r>
              <a:rPr lang="de-CH" dirty="0">
                <a:solidFill>
                  <a:srgbClr val="FF0000"/>
                </a:solidFill>
              </a:rPr>
              <a:t>Sponsoring:</a:t>
            </a:r>
          </a:p>
          <a:p>
            <a:r>
              <a:rPr lang="de-CH" dirty="0"/>
              <a:t>	Platin 					10’000.-</a:t>
            </a:r>
          </a:p>
          <a:p>
            <a:r>
              <a:rPr lang="de-CH" dirty="0"/>
              <a:t>	Gold					5’000.-</a:t>
            </a:r>
          </a:p>
          <a:p>
            <a:r>
              <a:rPr lang="de-CH" dirty="0"/>
              <a:t>	Silber					3’000.-</a:t>
            </a:r>
          </a:p>
          <a:p>
            <a:r>
              <a:rPr lang="de-CH" dirty="0"/>
              <a:t> 	Bronze 				1’000.-</a:t>
            </a:r>
          </a:p>
          <a:p>
            <a:endParaRPr lang="de-CH" dirty="0"/>
          </a:p>
          <a:p>
            <a:r>
              <a:rPr lang="de-CH" dirty="0">
                <a:solidFill>
                  <a:srgbClr val="FF0000"/>
                </a:solidFill>
              </a:rPr>
              <a:t>Ganz herzlichen Dank!  </a:t>
            </a:r>
            <a:r>
              <a:rPr lang="de-CH" dirty="0">
                <a:solidFill>
                  <a:srgbClr val="FF0000"/>
                </a:solidFill>
                <a:hlinkClick r:id="rId2"/>
              </a:rPr>
              <a:t>www.energie-wende-ja.ch</a:t>
            </a:r>
            <a:r>
              <a:rPr lang="de-CH" dirty="0">
                <a:solidFill>
                  <a:srgbClr val="FF0000"/>
                </a:solidFill>
              </a:rPr>
              <a:t> </a:t>
            </a:r>
          </a:p>
        </p:txBody>
      </p:sp>
      <p:sp>
        <p:nvSpPr>
          <p:cNvPr id="4" name="Datumsplatzhalter 3">
            <a:extLst>
              <a:ext uri="{FF2B5EF4-FFF2-40B4-BE49-F238E27FC236}">
                <a16:creationId xmlns:a16="http://schemas.microsoft.com/office/drawing/2014/main" id="{D470C1CA-AA5A-ACDA-9D12-F97DFA8C30F4}"/>
              </a:ext>
            </a:extLst>
          </p:cNvPr>
          <p:cNvSpPr>
            <a:spLocks noGrp="1"/>
          </p:cNvSpPr>
          <p:nvPr>
            <p:ph type="dt" sz="half" idx="10"/>
          </p:nvPr>
        </p:nvSpPr>
        <p:spPr/>
        <p:txBody>
          <a:bodyPr/>
          <a:lstStyle/>
          <a:p>
            <a:fld id="{99D5DB50-CD72-44C7-86E4-7E6CA42F7F13}" type="datetime1">
              <a:rPr lang="de-CH" smtClean="0"/>
              <a:t>24.06.2022</a:t>
            </a:fld>
            <a:endParaRPr lang="de-CH"/>
          </a:p>
        </p:txBody>
      </p:sp>
      <p:sp>
        <p:nvSpPr>
          <p:cNvPr id="5" name="Foliennummernplatzhalter 4">
            <a:extLst>
              <a:ext uri="{FF2B5EF4-FFF2-40B4-BE49-F238E27FC236}">
                <a16:creationId xmlns:a16="http://schemas.microsoft.com/office/drawing/2014/main" id="{C54CE336-DF59-08D6-54F2-AD2BC4353119}"/>
              </a:ext>
            </a:extLst>
          </p:cNvPr>
          <p:cNvSpPr>
            <a:spLocks noGrp="1"/>
          </p:cNvSpPr>
          <p:nvPr>
            <p:ph type="sldNum" sz="quarter" idx="12"/>
          </p:nvPr>
        </p:nvSpPr>
        <p:spPr/>
        <p:txBody>
          <a:bodyPr/>
          <a:lstStyle/>
          <a:p>
            <a:fld id="{0AB65F57-5F13-43A1-8316-AB5F1C205C21}" type="slidenum">
              <a:rPr lang="de-CH" smtClean="0"/>
              <a:t>43</a:t>
            </a:fld>
            <a:endParaRPr lang="de-CH"/>
          </a:p>
        </p:txBody>
      </p:sp>
    </p:spTree>
    <p:extLst>
      <p:ext uri="{BB962C8B-B14F-4D97-AF65-F5344CB8AC3E}">
        <p14:creationId xmlns:p14="http://schemas.microsoft.com/office/powerpoint/2010/main" val="1351057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4CC5E6C-2510-45AE-9BB0-3BE25642034B}"/>
              </a:ext>
            </a:extLst>
          </p:cNvPr>
          <p:cNvSpPr>
            <a:spLocks noGrp="1"/>
          </p:cNvSpPr>
          <p:nvPr>
            <p:ph idx="1"/>
          </p:nvPr>
        </p:nvSpPr>
        <p:spPr>
          <a:xfrm>
            <a:off x="602974" y="1305040"/>
            <a:ext cx="11399427" cy="5344901"/>
          </a:xfrm>
        </p:spPr>
        <p:txBody>
          <a:bodyPr>
            <a:normAutofit/>
          </a:bodyPr>
          <a:lstStyle/>
          <a:p>
            <a:pPr marL="0" indent="0">
              <a:lnSpc>
                <a:spcPct val="100000"/>
              </a:lnSpc>
              <a:buNone/>
            </a:pPr>
            <a:r>
              <a:rPr lang="de-CH" sz="2200" b="1" dirty="0"/>
              <a:t>Grundlagen für die Dekarbonisierung sind dank Basisinnovationen vorhanden – </a:t>
            </a:r>
            <a:r>
              <a:rPr lang="de-CH" sz="2200" b="1" dirty="0" err="1"/>
              <a:t>Weiterent</a:t>
            </a:r>
            <a:r>
              <a:rPr lang="de-CH" sz="2200" b="1" dirty="0"/>
              <a:t>-wicklungen sind im Gang – Forcierte Diffusion neues Wissen und Technologien ist notwendig: </a:t>
            </a:r>
          </a:p>
          <a:p>
            <a:pPr marL="269875" lvl="1">
              <a:lnSpc>
                <a:spcPct val="100000"/>
              </a:lnSpc>
              <a:spcBef>
                <a:spcPts val="1200"/>
              </a:spcBef>
            </a:pPr>
            <a:r>
              <a:rPr lang="de-CH" sz="2000" b="1" dirty="0"/>
              <a:t>Energieeffizienz:</a:t>
            </a:r>
            <a:r>
              <a:rPr lang="de-CH" sz="2000" dirty="0"/>
              <a:t> Gebäude, Motoren, Prozesse etc.</a:t>
            </a:r>
          </a:p>
          <a:p>
            <a:pPr marL="269875" lvl="1">
              <a:lnSpc>
                <a:spcPct val="100000"/>
              </a:lnSpc>
              <a:spcBef>
                <a:spcPts val="600"/>
              </a:spcBef>
            </a:pPr>
            <a:r>
              <a:rPr lang="de-CH" sz="2000" b="1" dirty="0"/>
              <a:t>Erneuerbare Energien</a:t>
            </a:r>
            <a:r>
              <a:rPr lang="de-CH" sz="2000" dirty="0"/>
              <a:t>: In CH </a:t>
            </a:r>
            <a:br>
              <a:rPr lang="de-CH" sz="2000" dirty="0"/>
            </a:br>
            <a:r>
              <a:rPr lang="de-CH" sz="2000" dirty="0"/>
              <a:t>vor allem Solarenergie.</a:t>
            </a:r>
          </a:p>
          <a:p>
            <a:pPr marL="269875" lvl="1">
              <a:lnSpc>
                <a:spcPct val="100000"/>
              </a:lnSpc>
              <a:spcBef>
                <a:spcPts val="600"/>
              </a:spcBef>
            </a:pPr>
            <a:r>
              <a:rPr lang="de-CH" sz="2000" b="1" dirty="0"/>
              <a:t>Treibhausgasarme Produktion </a:t>
            </a:r>
          </a:p>
          <a:p>
            <a:pPr marL="269875" lvl="1">
              <a:lnSpc>
                <a:spcPct val="100000"/>
              </a:lnSpc>
              <a:spcBef>
                <a:spcPts val="600"/>
              </a:spcBef>
            </a:pPr>
            <a:r>
              <a:rPr lang="de-CH" sz="2000" b="1" dirty="0"/>
              <a:t>Speichertechnologien für Strom &amp; CO</a:t>
            </a:r>
            <a:r>
              <a:rPr lang="de-CH" sz="2000" b="1" baseline="-25000" dirty="0"/>
              <a:t>2</a:t>
            </a:r>
          </a:p>
          <a:p>
            <a:pPr marL="269875" lvl="1">
              <a:lnSpc>
                <a:spcPct val="100000"/>
              </a:lnSpc>
              <a:spcBef>
                <a:spcPts val="600"/>
              </a:spcBef>
            </a:pPr>
            <a:r>
              <a:rPr lang="de-CH" sz="2000" dirty="0"/>
              <a:t>Aus erneuerbaren Energien gewonnene </a:t>
            </a:r>
            <a:br>
              <a:rPr lang="de-CH" sz="2000" dirty="0"/>
            </a:br>
            <a:r>
              <a:rPr lang="de-CH" sz="2000" b="1" dirty="0"/>
              <a:t>P-t-X-Energieträger</a:t>
            </a:r>
            <a:r>
              <a:rPr lang="de-CH" sz="2000" dirty="0"/>
              <a:t>: H2, Methan, </a:t>
            </a:r>
            <a:br>
              <a:rPr lang="de-CH" sz="2000" dirty="0"/>
            </a:br>
            <a:r>
              <a:rPr lang="de-CH" sz="2000" dirty="0"/>
              <a:t>Methanol, etc.</a:t>
            </a:r>
          </a:p>
          <a:p>
            <a:pPr marL="41275" lvl="1" indent="0">
              <a:lnSpc>
                <a:spcPct val="100000"/>
              </a:lnSpc>
              <a:spcBef>
                <a:spcPts val="1800"/>
              </a:spcBef>
              <a:buNone/>
            </a:pPr>
            <a:r>
              <a:rPr lang="de-CH" b="1" dirty="0"/>
              <a:t>Fazit: </a:t>
            </a:r>
            <a:br>
              <a:rPr lang="de-CH" b="1" dirty="0"/>
            </a:br>
            <a:r>
              <a:rPr lang="de-CH" b="1" dirty="0"/>
              <a:t>Technologieentwicklung und Geo-</a:t>
            </a:r>
            <a:br>
              <a:rPr lang="de-CH" b="1" dirty="0"/>
            </a:br>
            <a:r>
              <a:rPr lang="de-CH" b="1" dirty="0" err="1"/>
              <a:t>politik</a:t>
            </a:r>
            <a:r>
              <a:rPr lang="de-CH" b="1" dirty="0"/>
              <a:t> forcieren Dekarbonisierung</a:t>
            </a:r>
          </a:p>
          <a:p>
            <a:pPr marL="457200" lvl="1" indent="0">
              <a:lnSpc>
                <a:spcPct val="110000"/>
              </a:lnSpc>
              <a:spcBef>
                <a:spcPts val="1000"/>
              </a:spcBef>
              <a:buNone/>
            </a:pPr>
            <a:endParaRPr lang="de-CH" sz="1800" dirty="0"/>
          </a:p>
          <a:p>
            <a:pPr marL="457200" lvl="1" indent="0">
              <a:lnSpc>
                <a:spcPct val="110000"/>
              </a:lnSpc>
              <a:spcBef>
                <a:spcPts val="1000"/>
              </a:spcBef>
              <a:buNone/>
            </a:pPr>
            <a:endParaRPr lang="de-CH" sz="1800" dirty="0"/>
          </a:p>
          <a:p>
            <a:pPr marL="0" indent="0">
              <a:spcBef>
                <a:spcPts val="1800"/>
              </a:spcBef>
              <a:buNone/>
            </a:pPr>
            <a:endParaRPr lang="de-CH" sz="1800" dirty="0"/>
          </a:p>
        </p:txBody>
      </p:sp>
      <p:pic>
        <p:nvPicPr>
          <p:cNvPr id="4" name="Grafik 3">
            <a:extLst>
              <a:ext uri="{FF2B5EF4-FFF2-40B4-BE49-F238E27FC236}">
                <a16:creationId xmlns:a16="http://schemas.microsoft.com/office/drawing/2014/main" id="{EBF7F688-17F1-406A-BCEE-5A0D533F1AAA}"/>
              </a:ext>
            </a:extLst>
          </p:cNvPr>
          <p:cNvPicPr>
            <a:picLocks noChangeAspect="1"/>
          </p:cNvPicPr>
          <p:nvPr/>
        </p:nvPicPr>
        <p:blipFill rotWithShape="1">
          <a:blip r:embed="rId2"/>
          <a:srcRect l="3819" t="4173" r="3858" b="11512"/>
          <a:stretch/>
        </p:blipFill>
        <p:spPr>
          <a:xfrm>
            <a:off x="5387420" y="2444128"/>
            <a:ext cx="6614981" cy="4046287"/>
          </a:xfrm>
          <a:prstGeom prst="rect">
            <a:avLst/>
          </a:prstGeom>
        </p:spPr>
      </p:pic>
      <p:sp>
        <p:nvSpPr>
          <p:cNvPr id="2" name="Titel 1">
            <a:extLst>
              <a:ext uri="{FF2B5EF4-FFF2-40B4-BE49-F238E27FC236}">
                <a16:creationId xmlns:a16="http://schemas.microsoft.com/office/drawing/2014/main" id="{988B170D-20D2-405F-A280-86BC22F61045}"/>
              </a:ext>
            </a:extLst>
          </p:cNvPr>
          <p:cNvSpPr>
            <a:spLocks noGrp="1"/>
          </p:cNvSpPr>
          <p:nvPr>
            <p:ph type="title"/>
          </p:nvPr>
        </p:nvSpPr>
        <p:spPr>
          <a:xfrm>
            <a:off x="602974" y="365125"/>
            <a:ext cx="10750826" cy="821649"/>
          </a:xfrm>
        </p:spPr>
        <p:txBody>
          <a:bodyPr>
            <a:normAutofit/>
          </a:bodyPr>
          <a:lstStyle/>
          <a:p>
            <a:r>
              <a:rPr lang="de-CH" sz="3400" b="1" dirty="0">
                <a:latin typeface="Calibri Light" panose="020F0302020204030204" pitchFamily="34" charset="0"/>
                <a:cs typeface="Calibri Light" panose="020F0302020204030204" pitchFamily="34" charset="0"/>
              </a:rPr>
              <a:t>Dekarbonisierung: Weltweiter Megatrend ist Fakt</a:t>
            </a:r>
          </a:p>
        </p:txBody>
      </p:sp>
      <p:sp>
        <p:nvSpPr>
          <p:cNvPr id="5" name="Datumsplatzhalter 4">
            <a:extLst>
              <a:ext uri="{FF2B5EF4-FFF2-40B4-BE49-F238E27FC236}">
                <a16:creationId xmlns:a16="http://schemas.microsoft.com/office/drawing/2014/main" id="{093F11A9-3A70-8CC6-0595-48E62F33136A}"/>
              </a:ext>
            </a:extLst>
          </p:cNvPr>
          <p:cNvSpPr>
            <a:spLocks noGrp="1"/>
          </p:cNvSpPr>
          <p:nvPr>
            <p:ph type="dt" sz="half" idx="10"/>
          </p:nvPr>
        </p:nvSpPr>
        <p:spPr/>
        <p:txBody>
          <a:bodyPr/>
          <a:lstStyle/>
          <a:p>
            <a:fld id="{51AAF3D4-6947-448E-9318-DBF284A75407}" type="datetime1">
              <a:rPr lang="de-CH" smtClean="0"/>
              <a:t>24.06.2022</a:t>
            </a:fld>
            <a:endParaRPr lang="de-CH"/>
          </a:p>
        </p:txBody>
      </p:sp>
      <p:sp>
        <p:nvSpPr>
          <p:cNvPr id="6" name="Foliennummernplatzhalter 5">
            <a:extLst>
              <a:ext uri="{FF2B5EF4-FFF2-40B4-BE49-F238E27FC236}">
                <a16:creationId xmlns:a16="http://schemas.microsoft.com/office/drawing/2014/main" id="{2C45A108-FDB6-40C8-3EC4-64A4D96C0E38}"/>
              </a:ext>
            </a:extLst>
          </p:cNvPr>
          <p:cNvSpPr>
            <a:spLocks noGrp="1"/>
          </p:cNvSpPr>
          <p:nvPr>
            <p:ph type="sldNum" sz="quarter" idx="12"/>
          </p:nvPr>
        </p:nvSpPr>
        <p:spPr/>
        <p:txBody>
          <a:bodyPr/>
          <a:lstStyle/>
          <a:p>
            <a:fld id="{0AB65F57-5F13-43A1-8316-AB5F1C205C21}" type="slidenum">
              <a:rPr lang="de-CH" smtClean="0"/>
              <a:t>5</a:t>
            </a:fld>
            <a:endParaRPr lang="de-CH"/>
          </a:p>
        </p:txBody>
      </p:sp>
    </p:spTree>
    <p:extLst>
      <p:ext uri="{BB962C8B-B14F-4D97-AF65-F5344CB8AC3E}">
        <p14:creationId xmlns:p14="http://schemas.microsoft.com/office/powerpoint/2010/main" val="104004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C09190-D1E3-4200-8C6F-4BBA18C0976F}"/>
              </a:ext>
            </a:extLst>
          </p:cNvPr>
          <p:cNvSpPr>
            <a:spLocks noGrp="1"/>
          </p:cNvSpPr>
          <p:nvPr>
            <p:ph type="title"/>
          </p:nvPr>
        </p:nvSpPr>
        <p:spPr>
          <a:xfrm>
            <a:off x="304800" y="483702"/>
            <a:ext cx="11798968" cy="670007"/>
          </a:xfrm>
        </p:spPr>
        <p:txBody>
          <a:bodyPr>
            <a:noAutofit/>
          </a:bodyPr>
          <a:lstStyle/>
          <a:p>
            <a:pPr marL="180975" algn="l"/>
            <a:r>
              <a:rPr lang="de-CH" sz="3400" b="1" spc="-10" dirty="0">
                <a:latin typeface="Calibri Light" panose="020F0302020204030204" pitchFamily="34" charset="0"/>
                <a:cs typeface="Calibri Light" panose="020F0302020204030204" pitchFamily="34" charset="0"/>
              </a:rPr>
              <a:t>Dekarbonisierung: Weltweiter Megatrend - Treiber und Hemmnisse</a:t>
            </a:r>
          </a:p>
        </p:txBody>
      </p:sp>
      <p:sp>
        <p:nvSpPr>
          <p:cNvPr id="3" name="Textplatzhalter 2">
            <a:extLst>
              <a:ext uri="{FF2B5EF4-FFF2-40B4-BE49-F238E27FC236}">
                <a16:creationId xmlns:a16="http://schemas.microsoft.com/office/drawing/2014/main" id="{6A908A4C-3241-40AD-98D9-052025B87146}"/>
              </a:ext>
            </a:extLst>
          </p:cNvPr>
          <p:cNvSpPr>
            <a:spLocks noGrp="1"/>
          </p:cNvSpPr>
          <p:nvPr>
            <p:ph type="body" idx="1"/>
          </p:nvPr>
        </p:nvSpPr>
        <p:spPr>
          <a:xfrm>
            <a:off x="498278" y="1285461"/>
            <a:ext cx="11605489" cy="5294243"/>
          </a:xfrm>
        </p:spPr>
        <p:txBody>
          <a:bodyPr>
            <a:noAutofit/>
          </a:bodyPr>
          <a:lstStyle/>
          <a:p>
            <a:pPr marL="0" indent="0">
              <a:spcBef>
                <a:spcPts val="1800"/>
              </a:spcBef>
              <a:buNone/>
            </a:pPr>
            <a:r>
              <a:rPr lang="de-CH" sz="2200" b="1" dirty="0"/>
              <a:t>Zentrale Treiber</a:t>
            </a:r>
          </a:p>
          <a:p>
            <a:pPr lvl="1">
              <a:spcBef>
                <a:spcPts val="600"/>
              </a:spcBef>
            </a:pPr>
            <a:r>
              <a:rPr lang="de-CH" sz="2000" b="1" dirty="0"/>
              <a:t>Preise und Kosten-/Nutzen-Verhältnisse</a:t>
            </a:r>
            <a:r>
              <a:rPr lang="de-CH" sz="2000" dirty="0"/>
              <a:t>: Energieeffizienz rechnet sich, neue Erneuerbare werden kostengünstiger und konkurrenzfähig</a:t>
            </a:r>
          </a:p>
          <a:p>
            <a:pPr lvl="1">
              <a:spcBef>
                <a:spcPts val="600"/>
              </a:spcBef>
            </a:pPr>
            <a:r>
              <a:rPr lang="de-CH" sz="2000" b="1" dirty="0">
                <a:cs typeface="Calibri" panose="020F0502020204030204" pitchFamily="34" charset="0"/>
              </a:rPr>
              <a:t>(Funktionierende) Märkte, Wettbewerb</a:t>
            </a:r>
          </a:p>
          <a:p>
            <a:pPr marL="0" indent="0">
              <a:spcBef>
                <a:spcPts val="1200"/>
              </a:spcBef>
              <a:buNone/>
            </a:pPr>
            <a:r>
              <a:rPr lang="de-CH" sz="2200" b="1" dirty="0"/>
              <a:t>Marktversagen…. </a:t>
            </a:r>
          </a:p>
          <a:p>
            <a:pPr marL="715963" indent="-268288" algn="l">
              <a:spcBef>
                <a:spcPts val="600"/>
              </a:spcBef>
            </a:pPr>
            <a:r>
              <a:rPr lang="de-CH" sz="2000" dirty="0">
                <a:latin typeface="Calibri" panose="020F0502020204030204" pitchFamily="34" charset="0"/>
                <a:cs typeface="Calibri" panose="020F0502020204030204" pitchFamily="34" charset="0"/>
              </a:rPr>
              <a:t>Emissionen müssen Preis erhalten - </a:t>
            </a:r>
            <a:r>
              <a:rPr lang="de-CH" sz="2000" b="1" dirty="0">
                <a:latin typeface="Calibri" panose="020F0502020204030204" pitchFamily="34" charset="0"/>
                <a:cs typeface="Calibri" panose="020F0502020204030204" pitchFamily="34" charset="0"/>
              </a:rPr>
              <a:t>externe Kosten internalisieren</a:t>
            </a:r>
            <a:r>
              <a:rPr lang="de-CH" sz="2000" dirty="0">
                <a:latin typeface="Calibri" panose="020F0502020204030204" pitchFamily="34" charset="0"/>
                <a:cs typeface="Calibri" panose="020F0502020204030204" pitchFamily="34" charset="0"/>
              </a:rPr>
              <a:t>: Klimaschäden, Lärm, Gesundheit </a:t>
            </a:r>
          </a:p>
          <a:p>
            <a:pPr marL="715963" indent="-268288" algn="l">
              <a:spcBef>
                <a:spcPts val="600"/>
              </a:spcBef>
            </a:pPr>
            <a:r>
              <a:rPr lang="de-CH" sz="2000" dirty="0">
                <a:latin typeface="Calibri" panose="020F0502020204030204" pitchFamily="34" charset="0"/>
                <a:cs typeface="Calibri" panose="020F0502020204030204" pitchFamily="34" charset="0"/>
              </a:rPr>
              <a:t>Hemmende </a:t>
            </a:r>
            <a:r>
              <a:rPr lang="de-CH" sz="2000" b="1" dirty="0">
                <a:latin typeface="Calibri" panose="020F0502020204030204" pitchFamily="34" charset="0"/>
                <a:cs typeface="Calibri" panose="020F0502020204030204" pitchFamily="34" charset="0"/>
              </a:rPr>
              <a:t>Monopole</a:t>
            </a:r>
            <a:r>
              <a:rPr lang="de-CH" sz="2000" dirty="0">
                <a:latin typeface="Calibri" panose="020F0502020204030204" pitchFamily="34" charset="0"/>
                <a:cs typeface="Calibri" panose="020F0502020204030204" pitchFamily="34" charset="0"/>
              </a:rPr>
              <a:t> im Bereich Strom-, Gaswirtschaft (oft in öffentlicher Hand).</a:t>
            </a:r>
          </a:p>
          <a:p>
            <a:pPr marL="715963" indent="-268288" algn="l">
              <a:spcBef>
                <a:spcPts val="600"/>
              </a:spcBef>
            </a:pPr>
            <a:r>
              <a:rPr lang="de-CH" sz="2000" b="1" dirty="0">
                <a:latin typeface="Calibri" panose="020F0502020204030204" pitchFamily="34" charset="0"/>
                <a:cs typeface="Calibri" panose="020F0502020204030204" pitchFamily="34" charset="0"/>
              </a:rPr>
              <a:t>Transaktionskosten</a:t>
            </a:r>
            <a:r>
              <a:rPr lang="de-CH" sz="2000" dirty="0">
                <a:latin typeface="Calibri" panose="020F0502020204030204" pitchFamily="34" charset="0"/>
                <a:cs typeface="Calibri" panose="020F0502020204030204" pitchFamily="34" charset="0"/>
              </a:rPr>
              <a:t> für Know-how, Informationen, Auftragsevaluation, -erteilung, -überwachung. </a:t>
            </a:r>
          </a:p>
          <a:p>
            <a:pPr marL="715963" lvl="2" indent="-268288">
              <a:spcBef>
                <a:spcPts val="600"/>
              </a:spcBef>
            </a:pPr>
            <a:r>
              <a:rPr lang="de-CH" b="1" dirty="0">
                <a:latin typeface="Calibri" panose="020F0502020204030204" pitchFamily="34" charset="0"/>
                <a:cs typeface="Calibri" panose="020F0502020204030204" pitchFamily="34" charset="0"/>
              </a:rPr>
              <a:t>Risikoabneigung</a:t>
            </a:r>
            <a:r>
              <a:rPr lang="de-CH" dirty="0">
                <a:latin typeface="Calibri" panose="020F0502020204030204" pitchFamily="34" charset="0"/>
                <a:cs typeface="Calibri" panose="020F0502020204030204" pitchFamily="34" charset="0"/>
              </a:rPr>
              <a:t> wegen unvollständiger Information, ungewisser Zukunft, hohen Anfangsinvestitionen mit langer Amortisationszeit, Rentabilitätsüberlegungen mit Investitionskosten statt Jahreskosten, </a:t>
            </a:r>
            <a:r>
              <a:rPr lang="de-CH" spc="-10" dirty="0">
                <a:latin typeface="Calibri" panose="020F0502020204030204" pitchFamily="34" charset="0"/>
                <a:cs typeface="Calibri" panose="020F0502020204030204" pitchFamily="34" charset="0"/>
              </a:rPr>
              <a:t>Marktpreisstrukturen, welche Amortisation der Investitionen nicht gewährleisten können (Strommarkt)  </a:t>
            </a:r>
          </a:p>
          <a:p>
            <a:pPr marL="0" indent="0">
              <a:spcBef>
                <a:spcPts val="1200"/>
              </a:spcBef>
              <a:buNone/>
            </a:pPr>
            <a:r>
              <a:rPr lang="de-CH" sz="2200" b="1" dirty="0">
                <a:latin typeface="Calibri" panose="020F0502020204030204" pitchFamily="34" charset="0"/>
                <a:cs typeface="Calibri" panose="020F0502020204030204" pitchFamily="34" charset="0"/>
              </a:rPr>
              <a:t>…..Politikversagen: Schlechte Rahmenbedingungen/Regulierungen verhindern «Selbstläufer»</a:t>
            </a:r>
            <a:endParaRPr lang="de-CH" sz="1800" b="1" dirty="0">
              <a:latin typeface="Calibri" panose="020F0502020204030204" pitchFamily="34" charset="0"/>
              <a:cs typeface="Calibri" panose="020F0502020204030204" pitchFamily="34" charset="0"/>
            </a:endParaRPr>
          </a:p>
          <a:p>
            <a:pPr lvl="1"/>
            <a:r>
              <a:rPr lang="de-CH" sz="2000" dirty="0">
                <a:latin typeface="Calibri" panose="020F0502020204030204" pitchFamily="34" charset="0"/>
                <a:cs typeface="Calibri" panose="020F0502020204030204" pitchFamily="34" charset="0"/>
              </a:rPr>
              <a:t>Regulatorische Hemmnisse: Normen, Verfahren blockieren.</a:t>
            </a:r>
          </a:p>
          <a:p>
            <a:pPr lvl="1"/>
            <a:r>
              <a:rPr lang="de-CH" sz="2000" dirty="0">
                <a:latin typeface="Calibri" panose="020F0502020204030204" pitchFamily="34" charset="0"/>
                <a:cs typeface="Calibri" panose="020F0502020204030204" pitchFamily="34" charset="0"/>
              </a:rPr>
              <a:t>Unzweckmässige Fördermodelle, zu wenig konsequente Zuweisung Fördermittel auf Bereiche mit dem besten Verhältnis Förderbeitrag zu Beitrag an Klima-/Versorgungsziele; ungenügende PV-Förderung).</a:t>
            </a:r>
            <a:endParaRPr lang="de-CH" sz="2000" dirty="0"/>
          </a:p>
        </p:txBody>
      </p:sp>
      <p:sp>
        <p:nvSpPr>
          <p:cNvPr id="4" name="Datumsplatzhalter 3">
            <a:extLst>
              <a:ext uri="{FF2B5EF4-FFF2-40B4-BE49-F238E27FC236}">
                <a16:creationId xmlns:a16="http://schemas.microsoft.com/office/drawing/2014/main" id="{118DFC1D-6BB9-C14F-8B47-BDCCC2616D22}"/>
              </a:ext>
            </a:extLst>
          </p:cNvPr>
          <p:cNvSpPr>
            <a:spLocks noGrp="1"/>
          </p:cNvSpPr>
          <p:nvPr>
            <p:ph type="dt" sz="half" idx="10"/>
          </p:nvPr>
        </p:nvSpPr>
        <p:spPr/>
        <p:txBody>
          <a:bodyPr/>
          <a:lstStyle/>
          <a:p>
            <a:fld id="{3829481A-E9D1-4CA3-AAE6-CF4BFB42EC03}" type="datetime1">
              <a:rPr lang="de-CH" smtClean="0"/>
              <a:t>24.06.2022</a:t>
            </a:fld>
            <a:endParaRPr lang="de-CH"/>
          </a:p>
        </p:txBody>
      </p:sp>
      <p:sp>
        <p:nvSpPr>
          <p:cNvPr id="5" name="Foliennummernplatzhalter 4">
            <a:extLst>
              <a:ext uri="{FF2B5EF4-FFF2-40B4-BE49-F238E27FC236}">
                <a16:creationId xmlns:a16="http://schemas.microsoft.com/office/drawing/2014/main" id="{DF692297-2870-A92E-E00F-B27EDAE0563C}"/>
              </a:ext>
            </a:extLst>
          </p:cNvPr>
          <p:cNvSpPr>
            <a:spLocks noGrp="1"/>
          </p:cNvSpPr>
          <p:nvPr>
            <p:ph type="sldNum" sz="quarter" idx="12"/>
          </p:nvPr>
        </p:nvSpPr>
        <p:spPr/>
        <p:txBody>
          <a:bodyPr/>
          <a:lstStyle/>
          <a:p>
            <a:fld id="{0AB65F57-5F13-43A1-8316-AB5F1C205C21}" type="slidenum">
              <a:rPr lang="de-CH" smtClean="0"/>
              <a:t>6</a:t>
            </a:fld>
            <a:endParaRPr lang="de-CH"/>
          </a:p>
        </p:txBody>
      </p:sp>
    </p:spTree>
    <p:extLst>
      <p:ext uri="{BB962C8B-B14F-4D97-AF65-F5344CB8AC3E}">
        <p14:creationId xmlns:p14="http://schemas.microsoft.com/office/powerpoint/2010/main" val="2665875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B170D-20D2-405F-A280-86BC22F61045}"/>
              </a:ext>
            </a:extLst>
          </p:cNvPr>
          <p:cNvSpPr>
            <a:spLocks noGrp="1"/>
          </p:cNvSpPr>
          <p:nvPr>
            <p:ph type="title"/>
          </p:nvPr>
        </p:nvSpPr>
        <p:spPr>
          <a:xfrm>
            <a:off x="577049" y="585735"/>
            <a:ext cx="10515600" cy="506153"/>
          </a:xfrm>
        </p:spPr>
        <p:txBody>
          <a:bodyPr>
            <a:noAutofit/>
          </a:bodyPr>
          <a:lstStyle/>
          <a:p>
            <a:r>
              <a:rPr lang="de-CH" sz="3400" b="1" dirty="0"/>
              <a:t>Die Ausgangslage hat sich verändert</a:t>
            </a:r>
          </a:p>
        </p:txBody>
      </p:sp>
      <p:sp>
        <p:nvSpPr>
          <p:cNvPr id="3" name="Inhaltsplatzhalter 2">
            <a:extLst>
              <a:ext uri="{FF2B5EF4-FFF2-40B4-BE49-F238E27FC236}">
                <a16:creationId xmlns:a16="http://schemas.microsoft.com/office/drawing/2014/main" id="{44CC5E6C-2510-45AE-9BB0-3BE25642034B}"/>
              </a:ext>
            </a:extLst>
          </p:cNvPr>
          <p:cNvSpPr>
            <a:spLocks noGrp="1"/>
          </p:cNvSpPr>
          <p:nvPr>
            <p:ph idx="1"/>
          </p:nvPr>
        </p:nvSpPr>
        <p:spPr>
          <a:xfrm>
            <a:off x="577049" y="1261861"/>
            <a:ext cx="11173351" cy="5051898"/>
          </a:xfrm>
        </p:spPr>
        <p:txBody>
          <a:bodyPr>
            <a:normAutofit/>
          </a:bodyPr>
          <a:lstStyle/>
          <a:p>
            <a:pPr marL="0" indent="0">
              <a:buNone/>
            </a:pPr>
            <a:r>
              <a:rPr lang="de-CH" sz="2200" b="1" dirty="0"/>
              <a:t>Neue geopolitische Lage: </a:t>
            </a:r>
          </a:p>
          <a:p>
            <a:pPr lvl="1">
              <a:lnSpc>
                <a:spcPct val="100000"/>
              </a:lnSpc>
              <a:spcBef>
                <a:spcPts val="600"/>
              </a:spcBef>
            </a:pPr>
            <a:r>
              <a:rPr lang="de-CH" sz="2000" b="1" dirty="0"/>
              <a:t>Globale Arbeitsteilung ist </a:t>
            </a:r>
            <a:r>
              <a:rPr lang="de-CH" sz="2000" dirty="0"/>
              <a:t>in Frage gestellt: Unterbrochene Lieferketten </a:t>
            </a:r>
          </a:p>
          <a:p>
            <a:pPr lvl="1">
              <a:lnSpc>
                <a:spcPct val="100000"/>
              </a:lnSpc>
              <a:spcBef>
                <a:spcPts val="600"/>
              </a:spcBef>
            </a:pPr>
            <a:r>
              <a:rPr lang="de-CH" sz="2000" b="1" dirty="0"/>
              <a:t>Explosion Energiepreise: </a:t>
            </a:r>
          </a:p>
          <a:p>
            <a:pPr marL="895350" lvl="1">
              <a:lnSpc>
                <a:spcPct val="100000"/>
              </a:lnSpc>
              <a:spcBef>
                <a:spcPts val="600"/>
              </a:spcBef>
              <a:buFont typeface="Symbol" panose="05050102010706020507" pitchFamily="18" charset="2"/>
              <a:buChar char="-"/>
            </a:pPr>
            <a:r>
              <a:rPr lang="de-CH" sz="1800" dirty="0"/>
              <a:t>Erhöhte Güternachfrage nach Covid-19 steigert Energienachfrage global</a:t>
            </a:r>
          </a:p>
          <a:p>
            <a:pPr marL="895350" lvl="1">
              <a:lnSpc>
                <a:spcPct val="100000"/>
              </a:lnSpc>
              <a:spcBef>
                <a:spcPts val="600"/>
              </a:spcBef>
              <a:buFont typeface="Symbol" panose="05050102010706020507" pitchFamily="18" charset="2"/>
              <a:buChar char="-"/>
            </a:pPr>
            <a:r>
              <a:rPr lang="de-CH" sz="1800" dirty="0"/>
              <a:t>Zu wenig Zubau von erneuerbaren Energien </a:t>
            </a:r>
          </a:p>
          <a:p>
            <a:pPr marL="895350" lvl="1">
              <a:lnSpc>
                <a:spcPct val="100000"/>
              </a:lnSpc>
              <a:spcBef>
                <a:spcPts val="600"/>
              </a:spcBef>
              <a:buFont typeface="Symbol" panose="05050102010706020507" pitchFamily="18" charset="2"/>
              <a:buChar char="-"/>
            </a:pPr>
            <a:r>
              <a:rPr lang="de-CH" sz="1800" dirty="0"/>
              <a:t>Desinvestitionen/fehlende Investitionen im fossilen Bereich verknappt Angebot</a:t>
            </a:r>
          </a:p>
          <a:p>
            <a:pPr lvl="1">
              <a:lnSpc>
                <a:spcPct val="100000"/>
              </a:lnSpc>
              <a:spcBef>
                <a:spcPts val="600"/>
              </a:spcBef>
            </a:pPr>
            <a:r>
              <a:rPr lang="de-CH" sz="2000" b="1" dirty="0"/>
              <a:t>Krieg Ukraine: </a:t>
            </a:r>
          </a:p>
          <a:p>
            <a:pPr marL="895350" lvl="1">
              <a:lnSpc>
                <a:spcPct val="100000"/>
              </a:lnSpc>
              <a:spcBef>
                <a:spcPts val="600"/>
              </a:spcBef>
              <a:buFont typeface="Symbol" panose="05050102010706020507" pitchFamily="18" charset="2"/>
              <a:buChar char="-"/>
            </a:pPr>
            <a:r>
              <a:rPr lang="de-CH" sz="1800" dirty="0"/>
              <a:t>Versorgungsrelevante Sanktionen im Energiebereich treiben Energiepreise, aber auch Zubau Erneuerbare</a:t>
            </a:r>
          </a:p>
          <a:p>
            <a:pPr marL="895350" lvl="1">
              <a:lnSpc>
                <a:spcPct val="100000"/>
              </a:lnSpc>
              <a:spcBef>
                <a:spcPts val="600"/>
              </a:spcBef>
              <a:buFont typeface="Symbol" panose="05050102010706020507" pitchFamily="18" charset="2"/>
              <a:buChar char="-"/>
            </a:pPr>
            <a:r>
              <a:rPr lang="de-CH" sz="1800" dirty="0"/>
              <a:t>Hohes und nicht kalkulierbares Risiko Ausfall von Energielieferungen (Erdgas/Erdöl/Kohle/Uran aus Russland)</a:t>
            </a:r>
          </a:p>
          <a:p>
            <a:pPr lvl="1">
              <a:lnSpc>
                <a:spcPct val="100000"/>
              </a:lnSpc>
              <a:spcBef>
                <a:spcPts val="600"/>
              </a:spcBef>
            </a:pPr>
            <a:r>
              <a:rPr lang="de-CH" sz="2000" dirty="0"/>
              <a:t>Steigende</a:t>
            </a:r>
            <a:r>
              <a:rPr lang="de-CH" sz="2000" b="1" dirty="0"/>
              <a:t> Inflations- </a:t>
            </a:r>
            <a:r>
              <a:rPr lang="de-CH" sz="2000" dirty="0"/>
              <a:t>und</a:t>
            </a:r>
            <a:r>
              <a:rPr lang="de-CH" sz="2000" b="1" dirty="0"/>
              <a:t> Stagflationsrisiken  </a:t>
            </a:r>
          </a:p>
          <a:p>
            <a:pPr marL="0" indent="0">
              <a:lnSpc>
                <a:spcPct val="110000"/>
              </a:lnSpc>
              <a:spcBef>
                <a:spcPts val="1800"/>
              </a:spcBef>
              <a:buNone/>
            </a:pPr>
            <a:r>
              <a:rPr lang="de-CH" sz="2200" b="1" dirty="0"/>
              <a:t>Grössere Dringlichkeit und zunehmender Handlungsbedarf in der Klimapolitik</a:t>
            </a:r>
          </a:p>
          <a:p>
            <a:pPr lvl="1">
              <a:lnSpc>
                <a:spcPct val="100000"/>
              </a:lnSpc>
              <a:spcBef>
                <a:spcPts val="600"/>
              </a:spcBef>
            </a:pPr>
            <a:r>
              <a:rPr lang="de-CH" sz="2000" dirty="0"/>
              <a:t>Erreichbarkeit 1.5-Grad-Ziel 2050 unklar, THG-Emissionen nehmen global immer noch zu</a:t>
            </a:r>
          </a:p>
          <a:p>
            <a:pPr lvl="1">
              <a:lnSpc>
                <a:spcPct val="100000"/>
              </a:lnSpc>
              <a:spcBef>
                <a:spcPts val="600"/>
              </a:spcBef>
            </a:pPr>
            <a:r>
              <a:rPr lang="de-CH" sz="2000" dirty="0"/>
              <a:t>Klimaneutralität Schweiz nicht erst 2050 sondern 2040/2035</a:t>
            </a:r>
          </a:p>
        </p:txBody>
      </p:sp>
      <p:sp>
        <p:nvSpPr>
          <p:cNvPr id="4" name="Datumsplatzhalter 3">
            <a:extLst>
              <a:ext uri="{FF2B5EF4-FFF2-40B4-BE49-F238E27FC236}">
                <a16:creationId xmlns:a16="http://schemas.microsoft.com/office/drawing/2014/main" id="{C48B32AD-C656-9905-96B7-13C7F84C9ECD}"/>
              </a:ext>
            </a:extLst>
          </p:cNvPr>
          <p:cNvSpPr>
            <a:spLocks noGrp="1"/>
          </p:cNvSpPr>
          <p:nvPr>
            <p:ph type="dt" sz="half" idx="10"/>
          </p:nvPr>
        </p:nvSpPr>
        <p:spPr/>
        <p:txBody>
          <a:bodyPr/>
          <a:lstStyle/>
          <a:p>
            <a:fld id="{FB85B7E7-F5C6-4EEB-B673-8049B44600E1}" type="datetime1">
              <a:rPr lang="de-CH" smtClean="0"/>
              <a:t>24.06.2022</a:t>
            </a:fld>
            <a:endParaRPr lang="de-CH"/>
          </a:p>
        </p:txBody>
      </p:sp>
      <p:sp>
        <p:nvSpPr>
          <p:cNvPr id="5" name="Foliennummernplatzhalter 4">
            <a:extLst>
              <a:ext uri="{FF2B5EF4-FFF2-40B4-BE49-F238E27FC236}">
                <a16:creationId xmlns:a16="http://schemas.microsoft.com/office/drawing/2014/main" id="{F61836DA-491C-6398-93A6-02070DA7EA73}"/>
              </a:ext>
            </a:extLst>
          </p:cNvPr>
          <p:cNvSpPr>
            <a:spLocks noGrp="1"/>
          </p:cNvSpPr>
          <p:nvPr>
            <p:ph type="sldNum" sz="quarter" idx="12"/>
          </p:nvPr>
        </p:nvSpPr>
        <p:spPr/>
        <p:txBody>
          <a:bodyPr/>
          <a:lstStyle/>
          <a:p>
            <a:fld id="{0AB65F57-5F13-43A1-8316-AB5F1C205C21}" type="slidenum">
              <a:rPr lang="de-CH" smtClean="0"/>
              <a:t>7</a:t>
            </a:fld>
            <a:endParaRPr lang="de-CH"/>
          </a:p>
        </p:txBody>
      </p:sp>
    </p:spTree>
    <p:extLst>
      <p:ext uri="{BB962C8B-B14F-4D97-AF65-F5344CB8AC3E}">
        <p14:creationId xmlns:p14="http://schemas.microsoft.com/office/powerpoint/2010/main" val="2336061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255BB-49D5-4151-A6BD-FBFF41873D5D}"/>
              </a:ext>
            </a:extLst>
          </p:cNvPr>
          <p:cNvSpPr>
            <a:spLocks noGrp="1"/>
          </p:cNvSpPr>
          <p:nvPr>
            <p:ph type="title"/>
          </p:nvPr>
        </p:nvSpPr>
        <p:spPr>
          <a:xfrm>
            <a:off x="7218948" y="292657"/>
            <a:ext cx="4916905" cy="995364"/>
          </a:xfrm>
        </p:spPr>
        <p:txBody>
          <a:bodyPr>
            <a:normAutofit fontScale="90000"/>
          </a:bodyPr>
          <a:lstStyle/>
          <a:p>
            <a:r>
              <a:rPr lang="de-CH" sz="3200" b="1" dirty="0"/>
              <a:t>Sehr hohe Auslandabhängigkeit: Die Schweiz steht nicht gut da! </a:t>
            </a:r>
          </a:p>
        </p:txBody>
      </p:sp>
      <p:pic>
        <p:nvPicPr>
          <p:cNvPr id="4" name="Inhaltsplatzhalter 3">
            <a:extLst>
              <a:ext uri="{FF2B5EF4-FFF2-40B4-BE49-F238E27FC236}">
                <a16:creationId xmlns:a16="http://schemas.microsoft.com/office/drawing/2014/main" id="{80613DEC-664E-4094-B01A-ABA63BF1D28F}"/>
              </a:ext>
            </a:extLst>
          </p:cNvPr>
          <p:cNvPicPr>
            <a:picLocks noGrp="1" noChangeAspect="1"/>
          </p:cNvPicPr>
          <p:nvPr>
            <p:ph sz="half" idx="1"/>
          </p:nvPr>
        </p:nvPicPr>
        <p:blipFill>
          <a:blip r:embed="rId2"/>
          <a:stretch>
            <a:fillRect/>
          </a:stretch>
        </p:blipFill>
        <p:spPr>
          <a:xfrm>
            <a:off x="248653" y="64172"/>
            <a:ext cx="6527101" cy="6711745"/>
          </a:xfrm>
          <a:prstGeom prst="rect">
            <a:avLst/>
          </a:prstGeom>
        </p:spPr>
      </p:pic>
      <p:sp>
        <p:nvSpPr>
          <p:cNvPr id="3" name="Inhaltsplatzhalter 2">
            <a:extLst>
              <a:ext uri="{FF2B5EF4-FFF2-40B4-BE49-F238E27FC236}">
                <a16:creationId xmlns:a16="http://schemas.microsoft.com/office/drawing/2014/main" id="{0A8EEB70-6A1B-4C23-993C-DEF827ABA079}"/>
              </a:ext>
            </a:extLst>
          </p:cNvPr>
          <p:cNvSpPr>
            <a:spLocks noGrp="1"/>
          </p:cNvSpPr>
          <p:nvPr>
            <p:ph sz="half" idx="2"/>
          </p:nvPr>
        </p:nvSpPr>
        <p:spPr>
          <a:xfrm>
            <a:off x="7218948" y="1427750"/>
            <a:ext cx="4724400" cy="4351338"/>
          </a:xfrm>
        </p:spPr>
        <p:txBody>
          <a:bodyPr>
            <a:normAutofit/>
          </a:bodyPr>
          <a:lstStyle/>
          <a:p>
            <a:r>
              <a:rPr lang="de-CH" sz="2000" dirty="0"/>
              <a:t>Die Schweiz als hochentwickelte Industrie- und Exportnation hat vielfältige und grosse Auslandabhängigkeiten </a:t>
            </a:r>
            <a:r>
              <a:rPr lang="de-CH" sz="2000" dirty="0">
                <a:sym typeface="Wingdings" panose="05000000000000000000" pitchFamily="2" charset="2"/>
              </a:rPr>
              <a:t> Energieunabhängigkeitsquote nur 25,4%</a:t>
            </a:r>
            <a:r>
              <a:rPr lang="de-CH" sz="2000" dirty="0"/>
              <a:t>.</a:t>
            </a:r>
          </a:p>
          <a:p>
            <a:r>
              <a:rPr lang="de-CH" sz="2000" dirty="0"/>
              <a:t>Bei der Energieversorgung und bei zentralen Gütern der Grundversorgung kann dies mit sehr hohen Risiken verbunden sein, die es zu minimieren gilt. </a:t>
            </a:r>
          </a:p>
          <a:p>
            <a:r>
              <a:rPr lang="de-CH" sz="2000" dirty="0"/>
              <a:t>Fragen der Verfügbarkeit (Speicherung/ Lagerung) und der Kosten müssen beachtet werden. </a:t>
            </a:r>
          </a:p>
        </p:txBody>
      </p:sp>
      <p:cxnSp>
        <p:nvCxnSpPr>
          <p:cNvPr id="8" name="Gerade Verbindung mit Pfeil 7">
            <a:extLst>
              <a:ext uri="{FF2B5EF4-FFF2-40B4-BE49-F238E27FC236}">
                <a16:creationId xmlns:a16="http://schemas.microsoft.com/office/drawing/2014/main" id="{B1D34B8A-2219-4251-BA28-DC9F4CBDE6E6}"/>
              </a:ext>
            </a:extLst>
          </p:cNvPr>
          <p:cNvCxnSpPr>
            <a:cxnSpLocks/>
          </p:cNvCxnSpPr>
          <p:nvPr/>
        </p:nvCxnSpPr>
        <p:spPr>
          <a:xfrm flipH="1">
            <a:off x="6793832" y="5109410"/>
            <a:ext cx="425116"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27BF5587-1C0F-4DFA-91B0-4F765795E42D}"/>
              </a:ext>
            </a:extLst>
          </p:cNvPr>
          <p:cNvCxnSpPr>
            <a:cxnSpLocks/>
          </p:cNvCxnSpPr>
          <p:nvPr/>
        </p:nvCxnSpPr>
        <p:spPr>
          <a:xfrm>
            <a:off x="56148" y="5109411"/>
            <a:ext cx="316833"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768E3FF4-663D-4D7A-9A32-7DA6EC51DF51}"/>
              </a:ext>
            </a:extLst>
          </p:cNvPr>
          <p:cNvSpPr txBox="1"/>
          <p:nvPr/>
        </p:nvSpPr>
        <p:spPr>
          <a:xfrm>
            <a:off x="7355304" y="4924744"/>
            <a:ext cx="834189" cy="369332"/>
          </a:xfrm>
          <a:prstGeom prst="rect">
            <a:avLst/>
          </a:prstGeom>
          <a:noFill/>
        </p:spPr>
        <p:txBody>
          <a:bodyPr wrap="square" lIns="36000" rIns="36000" rtlCol="0">
            <a:spAutoFit/>
          </a:bodyPr>
          <a:lstStyle/>
          <a:p>
            <a:r>
              <a:rPr lang="de-CH" b="1" dirty="0">
                <a:solidFill>
                  <a:srgbClr val="FF0000"/>
                </a:solidFill>
              </a:rPr>
              <a:t>25.4%</a:t>
            </a:r>
          </a:p>
        </p:txBody>
      </p:sp>
      <p:sp>
        <p:nvSpPr>
          <p:cNvPr id="5" name="Datumsplatzhalter 4">
            <a:extLst>
              <a:ext uri="{FF2B5EF4-FFF2-40B4-BE49-F238E27FC236}">
                <a16:creationId xmlns:a16="http://schemas.microsoft.com/office/drawing/2014/main" id="{0EE9CB01-588D-1F12-BB9F-E7EB3478C8DF}"/>
              </a:ext>
            </a:extLst>
          </p:cNvPr>
          <p:cNvSpPr>
            <a:spLocks noGrp="1"/>
          </p:cNvSpPr>
          <p:nvPr>
            <p:ph type="dt" sz="half" idx="10"/>
          </p:nvPr>
        </p:nvSpPr>
        <p:spPr/>
        <p:txBody>
          <a:bodyPr/>
          <a:lstStyle/>
          <a:p>
            <a:fld id="{E20FBA76-2096-4A7D-A28E-74E10377F285}" type="datetime1">
              <a:rPr lang="de-CH" smtClean="0"/>
              <a:t>24.06.2022</a:t>
            </a:fld>
            <a:endParaRPr lang="de-CH"/>
          </a:p>
        </p:txBody>
      </p:sp>
      <p:sp>
        <p:nvSpPr>
          <p:cNvPr id="6" name="Foliennummernplatzhalter 5">
            <a:extLst>
              <a:ext uri="{FF2B5EF4-FFF2-40B4-BE49-F238E27FC236}">
                <a16:creationId xmlns:a16="http://schemas.microsoft.com/office/drawing/2014/main" id="{9557383F-A493-5538-D994-B9A454C31D8D}"/>
              </a:ext>
            </a:extLst>
          </p:cNvPr>
          <p:cNvSpPr>
            <a:spLocks noGrp="1"/>
          </p:cNvSpPr>
          <p:nvPr>
            <p:ph type="sldNum" sz="quarter" idx="12"/>
          </p:nvPr>
        </p:nvSpPr>
        <p:spPr/>
        <p:txBody>
          <a:bodyPr/>
          <a:lstStyle/>
          <a:p>
            <a:fld id="{0AB65F57-5F13-43A1-8316-AB5F1C205C21}" type="slidenum">
              <a:rPr lang="de-CH" smtClean="0"/>
              <a:t>8</a:t>
            </a:fld>
            <a:endParaRPr lang="de-CH"/>
          </a:p>
        </p:txBody>
      </p:sp>
    </p:spTree>
    <p:extLst>
      <p:ext uri="{BB962C8B-B14F-4D97-AF65-F5344CB8AC3E}">
        <p14:creationId xmlns:p14="http://schemas.microsoft.com/office/powerpoint/2010/main" val="1193721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0BEB3-0635-4654-A788-40A1286B0C0A}"/>
              </a:ext>
            </a:extLst>
          </p:cNvPr>
          <p:cNvSpPr>
            <a:spLocks noGrp="1"/>
          </p:cNvSpPr>
          <p:nvPr>
            <p:ph type="title"/>
          </p:nvPr>
        </p:nvSpPr>
        <p:spPr>
          <a:xfrm>
            <a:off x="531779" y="557718"/>
            <a:ext cx="10822021" cy="605257"/>
          </a:xfrm>
        </p:spPr>
        <p:txBody>
          <a:bodyPr>
            <a:noAutofit/>
          </a:bodyPr>
          <a:lstStyle/>
          <a:p>
            <a:pPr marL="180975" defTabSz="4484688"/>
            <a:r>
              <a:rPr lang="de-CH" sz="3400" b="1" dirty="0">
                <a:cs typeface="Calibri" panose="020F0502020204030204" pitchFamily="34" charset="0"/>
              </a:rPr>
              <a:t>Ziele Klimapolitik Schweiz</a:t>
            </a:r>
            <a:r>
              <a:rPr lang="de-CH" sz="3400" b="1" dirty="0"/>
              <a:t>  </a:t>
            </a:r>
          </a:p>
        </p:txBody>
      </p:sp>
      <p:sp>
        <p:nvSpPr>
          <p:cNvPr id="3" name="Textplatzhalter 2">
            <a:extLst>
              <a:ext uri="{FF2B5EF4-FFF2-40B4-BE49-F238E27FC236}">
                <a16:creationId xmlns:a16="http://schemas.microsoft.com/office/drawing/2014/main" id="{B941B018-3637-47CE-ABD8-57DCF4D08803}"/>
              </a:ext>
            </a:extLst>
          </p:cNvPr>
          <p:cNvSpPr>
            <a:spLocks noGrp="1"/>
          </p:cNvSpPr>
          <p:nvPr>
            <p:ph type="body" idx="1"/>
          </p:nvPr>
        </p:nvSpPr>
        <p:spPr>
          <a:xfrm>
            <a:off x="531779" y="1272640"/>
            <a:ext cx="11595118" cy="4970031"/>
          </a:xfrm>
        </p:spPr>
        <p:txBody>
          <a:bodyPr>
            <a:normAutofit lnSpcReduction="10000"/>
          </a:bodyPr>
          <a:lstStyle/>
          <a:p>
            <a:pPr marL="985838" indent="-804863" algn="l">
              <a:buNone/>
            </a:pPr>
            <a:r>
              <a:rPr lang="de-CH" sz="2200" b="1" dirty="0"/>
              <a:t>Zentrales Ziel der Klimapolitik für die Schweiz:</a:t>
            </a:r>
            <a:r>
              <a:rPr lang="de-CH" sz="2200" dirty="0"/>
              <a:t>  </a:t>
            </a:r>
          </a:p>
          <a:p>
            <a:pPr lvl="1">
              <a:spcBef>
                <a:spcPts val="1200"/>
              </a:spcBef>
            </a:pPr>
            <a:r>
              <a:rPr lang="de-CH" sz="2000" dirty="0"/>
              <a:t>Verbleibendes CO</a:t>
            </a:r>
            <a:r>
              <a:rPr lang="de-CH" sz="2000" baseline="-25000" dirty="0"/>
              <a:t>2eq</a:t>
            </a:r>
            <a:r>
              <a:rPr lang="de-CH" sz="2000" dirty="0"/>
              <a:t>-Budget der Schweiz (2020) für 1.5 Grad-Ziel - </a:t>
            </a:r>
            <a:r>
              <a:rPr lang="de-CH" sz="2000" b="1" dirty="0"/>
              <a:t>ca. 420 Mio. t CO</a:t>
            </a:r>
            <a:r>
              <a:rPr lang="de-CH" sz="2000" b="1" baseline="-25000" dirty="0"/>
              <a:t>2eq  </a:t>
            </a:r>
            <a:r>
              <a:rPr lang="de-CH" sz="2000" dirty="0"/>
              <a:t>- nicht überschreiten. </a:t>
            </a:r>
          </a:p>
          <a:p>
            <a:pPr marL="180975" indent="0">
              <a:spcBef>
                <a:spcPts val="1800"/>
              </a:spcBef>
              <a:buNone/>
            </a:pPr>
            <a:r>
              <a:rPr lang="de-CH" sz="2200" b="1" dirty="0"/>
              <a:t>Ziele Bundesrat Schweiz</a:t>
            </a:r>
            <a:r>
              <a:rPr lang="de-CH" sz="2200" dirty="0"/>
              <a:t>:  </a:t>
            </a:r>
          </a:p>
          <a:p>
            <a:pPr lvl="1">
              <a:spcBef>
                <a:spcPts val="1200"/>
              </a:spcBef>
            </a:pPr>
            <a:r>
              <a:rPr lang="de-CH" sz="2200" dirty="0"/>
              <a:t>	</a:t>
            </a:r>
            <a:r>
              <a:rPr lang="de-CH" sz="2000" dirty="0"/>
              <a:t>Bis 2030 minus 50% CO</a:t>
            </a:r>
            <a:r>
              <a:rPr lang="de-CH" sz="2000" baseline="-25000" dirty="0"/>
              <a:t>2eq</a:t>
            </a:r>
            <a:r>
              <a:rPr lang="de-CH" sz="2000" dirty="0"/>
              <a:t> gegenüber 1990</a:t>
            </a:r>
          </a:p>
          <a:p>
            <a:pPr lvl="1">
              <a:spcBef>
                <a:spcPts val="1200"/>
              </a:spcBef>
            </a:pPr>
            <a:r>
              <a:rPr lang="de-CH" sz="2000" dirty="0"/>
              <a:t>	Bis 2050 Netto-Null THG-Emissionen: Genügt das?   </a:t>
            </a:r>
            <a:r>
              <a:rPr lang="de-CH" sz="2000" b="1" dirty="0"/>
              <a:t>Nein</a:t>
            </a:r>
            <a:r>
              <a:rPr lang="de-CH" sz="2000" dirty="0"/>
              <a:t> </a:t>
            </a:r>
            <a:r>
              <a:rPr lang="de-CH" sz="2000" dirty="0">
                <a:sym typeface="Wingdings" panose="05000000000000000000" pitchFamily="2" charset="2"/>
              </a:rPr>
              <a:t>  </a:t>
            </a:r>
            <a:r>
              <a:rPr lang="de-CH" sz="2000" b="1" dirty="0">
                <a:solidFill>
                  <a:srgbClr val="FF0000"/>
                </a:solidFill>
              </a:rPr>
              <a:t>Rascher! 2040 Netto Null-THG</a:t>
            </a:r>
            <a:endParaRPr lang="de-CH" sz="2000" dirty="0"/>
          </a:p>
          <a:p>
            <a:pPr marL="180975" indent="0" algn="l">
              <a:spcBef>
                <a:spcPts val="1800"/>
              </a:spcBef>
              <a:buNone/>
            </a:pPr>
            <a:r>
              <a:rPr lang="de-CH" sz="2200" b="1" dirty="0"/>
              <a:t>Für die Zielerreichung sind die künftigen Investitionsentscheidungen absolut entscheidend: </a:t>
            </a:r>
          </a:p>
          <a:p>
            <a:pPr marL="895350" indent="-447675" algn="l"/>
            <a:r>
              <a:rPr lang="de-CH" sz="2000" dirty="0"/>
              <a:t>	Kein </a:t>
            </a:r>
            <a:r>
              <a:rPr lang="de-CH" sz="2000" b="1" dirty="0"/>
              <a:t>Investitionsentscheid</a:t>
            </a:r>
            <a:r>
              <a:rPr lang="de-CH" sz="2000" dirty="0"/>
              <a:t> ohne Prüfung/Realisierung klimafreundliche (Netto Null-)Variante</a:t>
            </a:r>
          </a:p>
          <a:p>
            <a:pPr marL="895350" indent="-447675"/>
            <a:r>
              <a:rPr lang="de-CH" sz="2000" dirty="0"/>
              <a:t>	Primär </a:t>
            </a:r>
            <a:r>
              <a:rPr lang="de-CH" sz="2000" b="1" dirty="0"/>
              <a:t>Investitionszyklus</a:t>
            </a:r>
            <a:r>
              <a:rPr lang="de-CH" sz="2000" dirty="0"/>
              <a:t> nutzen – Klima-/Energiewende möglichst kostengünstig erreichen:</a:t>
            </a:r>
          </a:p>
          <a:p>
            <a:pPr marL="0" indent="0" algn="l">
              <a:buNone/>
            </a:pPr>
            <a:r>
              <a:rPr lang="de-CH" sz="2000" dirty="0">
                <a:solidFill>
                  <a:schemeClr val="tx1">
                    <a:lumMod val="95000"/>
                    <a:lumOff val="5000"/>
                  </a:schemeClr>
                </a:solidFill>
              </a:rPr>
              <a:t>	-  </a:t>
            </a:r>
            <a:r>
              <a:rPr lang="de-CH" sz="2000" b="1" dirty="0">
                <a:solidFill>
                  <a:schemeClr val="tx1">
                    <a:lumMod val="95000"/>
                    <a:lumOff val="5000"/>
                  </a:schemeClr>
                </a:solidFill>
              </a:rPr>
              <a:t>Effizienz </a:t>
            </a:r>
            <a:r>
              <a:rPr lang="de-CH" sz="2000" dirty="0">
                <a:solidFill>
                  <a:schemeClr val="tx1">
                    <a:lumMod val="95000"/>
                    <a:lumOff val="5000"/>
                  </a:schemeClr>
                </a:solidFill>
              </a:rPr>
              <a:t>und</a:t>
            </a:r>
            <a:r>
              <a:rPr lang="de-CH" sz="2000" b="1" dirty="0">
                <a:solidFill>
                  <a:schemeClr val="tx1">
                    <a:lumMod val="95000"/>
                    <a:lumOff val="5000"/>
                  </a:schemeClr>
                </a:solidFill>
              </a:rPr>
              <a:t> </a:t>
            </a:r>
            <a:r>
              <a:rPr lang="de-CH" sz="2000" dirty="0">
                <a:solidFill>
                  <a:schemeClr val="tx1">
                    <a:lumMod val="95000"/>
                    <a:lumOff val="5000"/>
                  </a:schemeClr>
                </a:solidFill>
              </a:rPr>
              <a:t>«</a:t>
            </a:r>
            <a:r>
              <a:rPr lang="de-CH" sz="2000" b="1" dirty="0">
                <a:solidFill>
                  <a:schemeClr val="tx1">
                    <a:lumMod val="95000"/>
                    <a:lumOff val="5000"/>
                  </a:schemeClr>
                </a:solidFill>
              </a:rPr>
              <a:t>Suffizienz</a:t>
            </a:r>
            <a:r>
              <a:rPr lang="de-CH" sz="2000" dirty="0">
                <a:solidFill>
                  <a:schemeClr val="tx1">
                    <a:lumMod val="95000"/>
                    <a:lumOff val="5000"/>
                  </a:schemeClr>
                </a:solidFill>
              </a:rPr>
              <a:t>» statt Verschleiss: Gilt in allen Bereichen (z.B. bei Fenstern, Geräten, …)</a:t>
            </a:r>
          </a:p>
          <a:p>
            <a:pPr marL="0" indent="0" algn="l">
              <a:buNone/>
            </a:pPr>
            <a:r>
              <a:rPr lang="de-CH" sz="2000" dirty="0">
                <a:solidFill>
                  <a:schemeClr val="tx1">
                    <a:lumMod val="95000"/>
                    <a:lumOff val="5000"/>
                  </a:schemeClr>
                </a:solidFill>
              </a:rPr>
              <a:t>	-  </a:t>
            </a:r>
            <a:r>
              <a:rPr lang="de-CH" sz="2000" b="1" dirty="0">
                <a:solidFill>
                  <a:schemeClr val="tx1">
                    <a:lumMod val="95000"/>
                    <a:lumOff val="5000"/>
                  </a:schemeClr>
                </a:solidFill>
              </a:rPr>
              <a:t>Erneuerbare Energien </a:t>
            </a:r>
            <a:r>
              <a:rPr lang="de-CH" sz="2000" dirty="0">
                <a:solidFill>
                  <a:schemeClr val="tx1">
                    <a:lumMod val="95000"/>
                    <a:lumOff val="5000"/>
                  </a:schemeClr>
                </a:solidFill>
              </a:rPr>
              <a:t>statt fossile einsetzen (für Wärme, Mobilität, Prozesse)</a:t>
            </a:r>
          </a:p>
          <a:p>
            <a:pPr marL="0" indent="0" algn="l">
              <a:buNone/>
            </a:pPr>
            <a:r>
              <a:rPr lang="de-CH" sz="2000" dirty="0">
                <a:solidFill>
                  <a:schemeClr val="tx1">
                    <a:lumMod val="95000"/>
                    <a:lumOff val="5000"/>
                  </a:schemeClr>
                </a:solidFill>
              </a:rPr>
              <a:t>	-  </a:t>
            </a:r>
            <a:r>
              <a:rPr lang="de-CH" sz="2000" b="1" dirty="0">
                <a:solidFill>
                  <a:schemeClr val="tx1">
                    <a:lumMod val="95000"/>
                    <a:lumOff val="5000"/>
                  </a:schemeClr>
                </a:solidFill>
              </a:rPr>
              <a:t>Klimagerechte Ernährung</a:t>
            </a:r>
            <a:r>
              <a:rPr lang="de-CH" sz="2000" dirty="0">
                <a:solidFill>
                  <a:schemeClr val="tx1">
                    <a:lumMod val="95000"/>
                    <a:lumOff val="5000"/>
                  </a:schemeClr>
                </a:solidFill>
              </a:rPr>
              <a:t>, etc.</a:t>
            </a:r>
            <a:endParaRPr lang="de-CH" sz="2000" dirty="0"/>
          </a:p>
        </p:txBody>
      </p:sp>
      <p:sp>
        <p:nvSpPr>
          <p:cNvPr id="4" name="Datumsplatzhalter 3">
            <a:extLst>
              <a:ext uri="{FF2B5EF4-FFF2-40B4-BE49-F238E27FC236}">
                <a16:creationId xmlns:a16="http://schemas.microsoft.com/office/drawing/2014/main" id="{75CFF661-5DBF-AC60-849F-E4A44048345E}"/>
              </a:ext>
            </a:extLst>
          </p:cNvPr>
          <p:cNvSpPr>
            <a:spLocks noGrp="1"/>
          </p:cNvSpPr>
          <p:nvPr>
            <p:ph type="dt" sz="half" idx="10"/>
          </p:nvPr>
        </p:nvSpPr>
        <p:spPr/>
        <p:txBody>
          <a:bodyPr/>
          <a:lstStyle/>
          <a:p>
            <a:fld id="{2636DF73-96DC-46BF-8CE4-9FB05F5A6E7A}" type="datetime1">
              <a:rPr lang="de-CH" smtClean="0"/>
              <a:t>24.06.2022</a:t>
            </a:fld>
            <a:endParaRPr lang="de-CH"/>
          </a:p>
        </p:txBody>
      </p:sp>
      <p:sp>
        <p:nvSpPr>
          <p:cNvPr id="5" name="Foliennummernplatzhalter 4">
            <a:extLst>
              <a:ext uri="{FF2B5EF4-FFF2-40B4-BE49-F238E27FC236}">
                <a16:creationId xmlns:a16="http://schemas.microsoft.com/office/drawing/2014/main" id="{F6BBE197-2E8B-F7C8-6C23-A3D71705C163}"/>
              </a:ext>
            </a:extLst>
          </p:cNvPr>
          <p:cNvSpPr>
            <a:spLocks noGrp="1"/>
          </p:cNvSpPr>
          <p:nvPr>
            <p:ph type="sldNum" sz="quarter" idx="12"/>
          </p:nvPr>
        </p:nvSpPr>
        <p:spPr/>
        <p:txBody>
          <a:bodyPr/>
          <a:lstStyle/>
          <a:p>
            <a:fld id="{0AB65F57-5F13-43A1-8316-AB5F1C205C21}" type="slidenum">
              <a:rPr lang="de-CH" smtClean="0"/>
              <a:t>9</a:t>
            </a:fld>
            <a:endParaRPr lang="de-CH"/>
          </a:p>
        </p:txBody>
      </p:sp>
    </p:spTree>
    <p:extLst>
      <p:ext uri="{BB962C8B-B14F-4D97-AF65-F5344CB8AC3E}">
        <p14:creationId xmlns:p14="http://schemas.microsoft.com/office/powerpoint/2010/main" val="242224889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6938</Words>
  <Application>Microsoft Office PowerPoint</Application>
  <PresentationFormat>Breitbild</PresentationFormat>
  <Paragraphs>625</Paragraphs>
  <Slides>43</Slides>
  <Notes>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43</vt:i4>
      </vt:variant>
    </vt:vector>
  </HeadingPairs>
  <TitlesOfParts>
    <vt:vector size="51" baseType="lpstr">
      <vt:lpstr>Arial</vt:lpstr>
      <vt:lpstr>Arial Narrow</vt:lpstr>
      <vt:lpstr>Calibri</vt:lpstr>
      <vt:lpstr>Calibri Light</vt:lpstr>
      <vt:lpstr>Open Sans</vt:lpstr>
      <vt:lpstr>Symbol</vt:lpstr>
      <vt:lpstr>Wingdings</vt:lpstr>
      <vt:lpstr>Office</vt:lpstr>
      <vt:lpstr>Zubau Erneuerbare Energien - Plan Wahlen 4.0  Referat Stand 19. Mai 2022 </vt:lpstr>
      <vt:lpstr>PowerPoint-Präsentation</vt:lpstr>
      <vt:lpstr>PowerPoint-Präsentation</vt:lpstr>
      <vt:lpstr>Fortsetzung Inhalt: Exkurse. </vt:lpstr>
      <vt:lpstr>Dekarbonisierung: Weltweiter Megatrend ist Fakt</vt:lpstr>
      <vt:lpstr>Dekarbonisierung: Weltweiter Megatrend - Treiber und Hemmnisse</vt:lpstr>
      <vt:lpstr>Die Ausgangslage hat sich verändert</vt:lpstr>
      <vt:lpstr>Sehr hohe Auslandabhängigkeit: Die Schweiz steht nicht gut da! </vt:lpstr>
      <vt:lpstr>Ziele Klimapolitik Schweiz  </vt:lpstr>
      <vt:lpstr>Erneuerbare Energie (EE) zubauen – die Notwendigkeiten</vt:lpstr>
      <vt:lpstr>Potentiale erneuerbare Energien: Inland 172 - 84 TWh/a</vt:lpstr>
      <vt:lpstr>Diskussion Potentiale Erneuerbare Energien für Strom, Gas  </vt:lpstr>
      <vt:lpstr>Diskussion Potentiale Erneuerbare Energien für Strom, Gas </vt:lpstr>
      <vt:lpstr>Zubau Erneuerbare Energien: Produktionskosten pro kWh</vt:lpstr>
      <vt:lpstr>Diskussion: Kosten, Zielsetzungen Zubau Erneuerbare Energien</vt:lpstr>
      <vt:lpstr>Zubaumodell für zusätzliche 35 TWh/a PV-Strom bis 2035</vt:lpstr>
      <vt:lpstr>Zubaumodell 35 TWh/a PV-Strom - Annahmen</vt:lpstr>
      <vt:lpstr>Zubau PV +35 TWh/a bis 2035 – Resultate 1  </vt:lpstr>
      <vt:lpstr>Zubau PV +35 TWh/a bis 2035 – Resultate 2  </vt:lpstr>
      <vt:lpstr>Zubau PV 35 TWh bis 2035 – Resultate, Interpretation, Folgerungen</vt:lpstr>
      <vt:lpstr>Bis 2035 +35 TWh/a PV -  Resultate, Interpretation, Folgerungen</vt:lpstr>
      <vt:lpstr>Vorhandene Fördermittel für erneuerbare Energien</vt:lpstr>
      <vt:lpstr>Verfügbare Fördermittel für erneuerbare Energien ab 2022 </vt:lpstr>
      <vt:lpstr>Förder-Mittelbedarf für PV, Wasser, Wind, Biomasse ?    </vt:lpstr>
      <vt:lpstr>Notwendige Korrekturen Energieperspektiven 2050+  -  neue Ausbauziele erneuerbare Energien gem. Energiegesetz</vt:lpstr>
      <vt:lpstr>35 TWh PV-Zubau bis 2035: PV-Wachstum 2022 ca. +50%  ab 2025 ca. +16 % pro Jahr</vt:lpstr>
      <vt:lpstr>Zubau 35+5 TWh/a heisst Turbo zuschalten: Plan Wahlen 4.0  – Weitere Massnahmen sind zentral (1)</vt:lpstr>
      <vt:lpstr>Zubau 35+5 TWh/a heisst Turbo zuschalten: Plan Wahlen 4.0  –  Weitere Massnahmen sind zentral (2)</vt:lpstr>
      <vt:lpstr>Plan Wahlen 4.0: Ausbau- und Effizienz-Plan bis 2035 (1)</vt:lpstr>
      <vt:lpstr>Plan Wahlen 4.0: Ausbau- und Effizienz-Plan bis 2035 (2)</vt:lpstr>
      <vt:lpstr>Fazit (1)</vt:lpstr>
      <vt:lpstr>Fazit (2)</vt:lpstr>
      <vt:lpstr>Exkurse</vt:lpstr>
      <vt:lpstr>Effizienzpotentiale nutzen - Massnahmen verstärken: Sofortmassnahmen </vt:lpstr>
      <vt:lpstr>      Massiver Ausbau PV: Überschuss im Sommer - Massives Winterloch?</vt:lpstr>
      <vt:lpstr>Dunkelflaute/Gaskraftwerke? Vorschlag ElCom/Bundesrat (1)</vt:lpstr>
      <vt:lpstr>Dunkelflaute/Gaskraftwerke? Vorschlag ElCom/BR  -  Alternativen</vt:lpstr>
      <vt:lpstr>Rolle Wasserstoff, Methan, Synfuel?  </vt:lpstr>
      <vt:lpstr>Netzzubau – Netzmanagement ?</vt:lpstr>
      <vt:lpstr>AKW- Laufdauer? AKW-Zubau? Wie weiter?</vt:lpstr>
      <vt:lpstr>Abgeltung Strommarktrisiken mit max. 10 Mrd. CHF durch den Bund?</vt:lpstr>
      <vt:lpstr>Besten Dank für die Aufmerksamkeit!</vt:lpstr>
      <vt:lpstr>Spenden – Mitgliedschaft – Sponsoring energie-wende-ja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Ruedi</dc:creator>
  <cp:lastModifiedBy>Ruedi</cp:lastModifiedBy>
  <cp:revision>258</cp:revision>
  <cp:lastPrinted>2022-05-19T13:03:42Z</cp:lastPrinted>
  <dcterms:created xsi:type="dcterms:W3CDTF">2021-08-24T13:32:11Z</dcterms:created>
  <dcterms:modified xsi:type="dcterms:W3CDTF">2022-06-24T10:15:27Z</dcterms:modified>
</cp:coreProperties>
</file>